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7" r:id="rId2"/>
    <p:sldId id="313" r:id="rId3"/>
    <p:sldId id="314" r:id="rId4"/>
    <p:sldId id="315" r:id="rId5"/>
    <p:sldId id="316" r:id="rId6"/>
    <p:sldId id="317" r:id="rId7"/>
    <p:sldId id="318" r:id="rId8"/>
    <p:sldId id="319" r:id="rId9"/>
    <p:sldId id="320" r:id="rId10"/>
    <p:sldId id="321" r:id="rId11"/>
    <p:sldId id="322" r:id="rId12"/>
    <p:sldId id="323" r:id="rId13"/>
    <p:sldId id="324" r:id="rId14"/>
    <p:sldId id="325" r:id="rId15"/>
    <p:sldId id="32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6" d="100"/>
          <a:sy n="66" d="100"/>
        </p:scale>
        <p:origin x="66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A4E1AB0-6DC4-5244-AA2F-71C19E3C8E9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732991" y="1592431"/>
            <a:ext cx="8961657" cy="1646302"/>
          </a:xfrm>
          <a:effectLst>
            <a:outerShdw blurRad="50800" dist="38100" dir="2700000" algn="tl" rotWithShape="0">
              <a:prstClr val="black">
                <a:alpha val="40000"/>
              </a:prstClr>
            </a:outerShdw>
          </a:effectLst>
        </p:spPr>
        <p:txBody>
          <a:bodyPr anchor="b">
            <a:noAutofit/>
          </a:bodyPr>
          <a:lstStyle>
            <a:lvl1pPr algn="l">
              <a:defRPr sz="4800" b="1" i="0">
                <a:solidFill>
                  <a:schemeClr val="bg2"/>
                </a:solidFill>
                <a:latin typeface="Century Gothic" panose="020B0502020202020204" pitchFamily="34" charset="0"/>
              </a:defRPr>
            </a:lvl1pPr>
          </a:lstStyle>
          <a:p>
            <a:r>
              <a:rPr lang="en-US"/>
              <a:t>Click to edit Master title style</a:t>
            </a:r>
          </a:p>
        </p:txBody>
      </p:sp>
      <p:sp>
        <p:nvSpPr>
          <p:cNvPr id="3" name="Subtitle 2"/>
          <p:cNvSpPr>
            <a:spLocks noGrp="1"/>
          </p:cNvSpPr>
          <p:nvPr>
            <p:ph type="subTitle" idx="1"/>
          </p:nvPr>
        </p:nvSpPr>
        <p:spPr>
          <a:xfrm>
            <a:off x="732991" y="3244788"/>
            <a:ext cx="7981085" cy="1096899"/>
          </a:xfrm>
        </p:spPr>
        <p:txBody>
          <a:bodyPr anchor="t"/>
          <a:lstStyle>
            <a:lvl1pPr marL="0" indent="0" algn="l">
              <a:buNone/>
              <a:defRPr b="0" i="1">
                <a:solidFill>
                  <a:schemeClr val="bg2"/>
                </a:solidFill>
                <a:latin typeface="Century Gothic" panose="020B0502020202020204" pitchFamily="34" charset="0"/>
                <a:ea typeface="Century Gothic" panose="020B0502020202020204" pitchFamily="34" charset="0"/>
                <a:cs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a:extLst>
              <a:ext uri="{FF2B5EF4-FFF2-40B4-BE49-F238E27FC236}">
                <a16:creationId xmlns:a16="http://schemas.microsoft.com/office/drawing/2014/main" id="{146B7C6A-0E4F-B84C-A7CE-50F6842B20E2}"/>
              </a:ext>
            </a:extLst>
          </p:cNvPr>
          <p:cNvCxnSpPr/>
          <p:nvPr userDrawn="1"/>
        </p:nvCxnSpPr>
        <p:spPr>
          <a:xfrm>
            <a:off x="29028" y="0"/>
            <a:ext cx="0" cy="685800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descr="Text, logo&#10;&#10;Description automatically generated">
            <a:extLst>
              <a:ext uri="{FF2B5EF4-FFF2-40B4-BE49-F238E27FC236}">
                <a16:creationId xmlns:a16="http://schemas.microsoft.com/office/drawing/2014/main" id="{78807337-1E00-F840-8F11-BA4E2649CE4D}"/>
              </a:ext>
            </a:extLst>
          </p:cNvPr>
          <p:cNvPicPr>
            <a:picLocks noChangeAspect="1"/>
          </p:cNvPicPr>
          <p:nvPr userDrawn="1"/>
        </p:nvPicPr>
        <p:blipFill>
          <a:blip r:embed="rId3"/>
          <a:stretch>
            <a:fillRect/>
          </a:stretch>
        </p:blipFill>
        <p:spPr>
          <a:xfrm>
            <a:off x="840097" y="4756563"/>
            <a:ext cx="5295900" cy="1498600"/>
          </a:xfrm>
          <a:prstGeom prst="rect">
            <a:avLst/>
          </a:prstGeom>
        </p:spPr>
      </p:pic>
      <p:cxnSp>
        <p:nvCxnSpPr>
          <p:cNvPr id="11" name="Straight Connector 10">
            <a:extLst>
              <a:ext uri="{FF2B5EF4-FFF2-40B4-BE49-F238E27FC236}">
                <a16:creationId xmlns:a16="http://schemas.microsoft.com/office/drawing/2014/main" id="{932F1937-3233-F545-8732-EE7C530223FC}"/>
              </a:ext>
            </a:extLst>
          </p:cNvPr>
          <p:cNvCxnSpPr/>
          <p:nvPr userDrawn="1"/>
        </p:nvCxnSpPr>
        <p:spPr>
          <a:xfrm>
            <a:off x="883938" y="4341687"/>
            <a:ext cx="896166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53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0435" y="1789036"/>
            <a:ext cx="2981855" cy="802412"/>
          </a:xfrm>
          <a:solidFill>
            <a:schemeClr val="accent4"/>
          </a:solidFill>
        </p:spPr>
        <p:txBody>
          <a:bodyPr anchor="ctr" anchorCtr="0">
            <a:noAutofit/>
          </a:bodyP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0435" y="2591448"/>
            <a:ext cx="2981855" cy="3304117"/>
          </a:xfrm>
        </p:spPr>
        <p:txBody>
          <a:bodyPr>
            <a:normAutofit/>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3CD5D0AD-C695-954E-988E-E3BFAC882943}"/>
              </a:ext>
            </a:extLst>
          </p:cNvPr>
          <p:cNvSpPr>
            <a:spLocks noGrp="1"/>
          </p:cNvSpPr>
          <p:nvPr>
            <p:ph type="body" idx="10"/>
          </p:nvPr>
        </p:nvSpPr>
        <p:spPr>
          <a:xfrm>
            <a:off x="4135803" y="1789036"/>
            <a:ext cx="2981855" cy="802412"/>
          </a:xfrm>
          <a:solidFill>
            <a:schemeClr val="accent5"/>
          </a:solidFill>
        </p:spPr>
        <p:txBody>
          <a:bodyPr vert="horz" lIns="91440" tIns="45720" rIns="91440" bIns="45720" rtlCol="0" anchor="ctr" anchorCtr="0">
            <a:noAutofit/>
          </a:bodyPr>
          <a:lstStyle>
            <a:lvl1pPr algn="ctr">
              <a:defRPr lang="en-US" sz="2400" b="1">
                <a:solidFill>
                  <a:schemeClr val="bg1"/>
                </a:solidFill>
                <a:latin typeface="+mj-lt"/>
              </a:defRPr>
            </a:lvl1pPr>
          </a:lstStyle>
          <a:p>
            <a:pPr marL="0" lvl="0" indent="0">
              <a:buNone/>
            </a:pPr>
            <a:r>
              <a:rPr lang="en-US"/>
              <a:t>Edit Master text styles</a:t>
            </a:r>
          </a:p>
        </p:txBody>
      </p:sp>
      <p:sp>
        <p:nvSpPr>
          <p:cNvPr id="8" name="Content Placeholder 3">
            <a:extLst>
              <a:ext uri="{FF2B5EF4-FFF2-40B4-BE49-F238E27FC236}">
                <a16:creationId xmlns:a16="http://schemas.microsoft.com/office/drawing/2014/main" id="{8BF8C91B-7222-7C43-99FA-678AB985FB9A}"/>
              </a:ext>
            </a:extLst>
          </p:cNvPr>
          <p:cNvSpPr>
            <a:spLocks noGrp="1"/>
          </p:cNvSpPr>
          <p:nvPr>
            <p:ph sz="half" idx="11"/>
          </p:nvPr>
        </p:nvSpPr>
        <p:spPr>
          <a:xfrm>
            <a:off x="4135803" y="2591448"/>
            <a:ext cx="2981855"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AB90A40A-A98A-304C-9F87-0552DEE58A7E}"/>
              </a:ext>
            </a:extLst>
          </p:cNvPr>
          <p:cNvSpPr>
            <a:spLocks noGrp="1"/>
          </p:cNvSpPr>
          <p:nvPr>
            <p:ph type="body" idx="12"/>
          </p:nvPr>
        </p:nvSpPr>
        <p:spPr>
          <a:xfrm>
            <a:off x="7761171" y="1789036"/>
            <a:ext cx="2981855" cy="802412"/>
          </a:xfrm>
          <a:solidFill>
            <a:schemeClr val="tx2"/>
          </a:solidFill>
        </p:spPr>
        <p:txBody>
          <a:bodyPr vert="horz" lIns="91440" tIns="45720" rIns="91440" bIns="45720" rtlCol="0" anchor="ctr" anchorCtr="0">
            <a:noAutofit/>
          </a:bodyPr>
          <a:lstStyle>
            <a:lvl1pPr algn="ctr">
              <a:defRPr lang="en-US" sz="2400" b="1">
                <a:solidFill>
                  <a:schemeClr val="bg1"/>
                </a:solidFill>
                <a:latin typeface="+mj-lt"/>
              </a:defRPr>
            </a:lvl1pPr>
          </a:lstStyle>
          <a:p>
            <a:pPr marL="0" lvl="0" indent="0">
              <a:buNone/>
            </a:pPr>
            <a:r>
              <a:rPr lang="en-US"/>
              <a:t>Edit Master text styles</a:t>
            </a:r>
          </a:p>
        </p:txBody>
      </p:sp>
      <p:sp>
        <p:nvSpPr>
          <p:cNvPr id="10" name="Content Placeholder 3">
            <a:extLst>
              <a:ext uri="{FF2B5EF4-FFF2-40B4-BE49-F238E27FC236}">
                <a16:creationId xmlns:a16="http://schemas.microsoft.com/office/drawing/2014/main" id="{4406F03D-7065-3644-999A-E39DADD777A9}"/>
              </a:ext>
            </a:extLst>
          </p:cNvPr>
          <p:cNvSpPr>
            <a:spLocks noGrp="1"/>
          </p:cNvSpPr>
          <p:nvPr>
            <p:ph sz="half" idx="13"/>
          </p:nvPr>
        </p:nvSpPr>
        <p:spPr>
          <a:xfrm>
            <a:off x="7761171" y="2591448"/>
            <a:ext cx="2981855" cy="3304117"/>
          </a:xfrm>
        </p:spPr>
        <p:txBody>
          <a:bodyPr>
            <a:normAutofit/>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D67AB925-2EBD-3A44-A93A-A0A059257C68}"/>
              </a:ext>
            </a:extLst>
          </p:cNvPr>
          <p:cNvSpPr txBox="1">
            <a:spLocks/>
          </p:cNvSpPr>
          <p:nvPr userDrawn="1"/>
        </p:nvSpPr>
        <p:spPr>
          <a:xfrm>
            <a:off x="10032676" y="6319671"/>
            <a:ext cx="1853351" cy="438482"/>
          </a:xfrm>
          <a:prstGeom prst="rect">
            <a:avLst/>
          </a:prstGeom>
        </p:spPr>
        <p:txBody>
          <a:bodyPr anchor="b"/>
          <a:lstStyle>
            <a:defPPr>
              <a:defRPr lang="en-US"/>
            </a:defPPr>
            <a:lvl1pPr marL="0" algn="l" defTabSz="457200" rtl="0" eaLnBrk="1" latinLnBrk="0" hangingPunct="1">
              <a:defRPr sz="900" b="0" i="1" kern="1200">
                <a:solidFill>
                  <a:srgbClr val="0066B3"/>
                </a:solidFill>
                <a:latin typeface="Century Gothic" charset="0"/>
                <a:ea typeface="Century Gothic" charset="0"/>
                <a:cs typeface="Century Gothic"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solidFill>
                  <a:schemeClr val="tx2"/>
                </a:solidFill>
                <a:latin typeface="Century Gothic" panose="020B0502020202020204" pitchFamily="34" charset="0"/>
              </a:rPr>
              <a:t>Proprietary &amp; Confidential</a:t>
            </a:r>
          </a:p>
          <a:p>
            <a:pPr algn="r"/>
            <a:endParaRPr lang="en-US">
              <a:solidFill>
                <a:schemeClr val="tx2"/>
              </a:solidFill>
              <a:latin typeface="+mn-lt"/>
            </a:endParaRPr>
          </a:p>
        </p:txBody>
      </p:sp>
      <p:cxnSp>
        <p:nvCxnSpPr>
          <p:cNvPr id="14" name="Straight Connector 13">
            <a:extLst>
              <a:ext uri="{FF2B5EF4-FFF2-40B4-BE49-F238E27FC236}">
                <a16:creationId xmlns:a16="http://schemas.microsoft.com/office/drawing/2014/main" id="{EA29FB5D-DDAB-714D-AC2F-A52848422444}"/>
              </a:ext>
            </a:extLst>
          </p:cNvPr>
          <p:cNvCxnSpPr/>
          <p:nvPr userDrawn="1"/>
        </p:nvCxnSpPr>
        <p:spPr>
          <a:xfrm>
            <a:off x="29028" y="0"/>
            <a:ext cx="0" cy="685800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5AAFC5BE-CD47-9846-980B-9049FFFFBD40}"/>
              </a:ext>
            </a:extLst>
          </p:cNvPr>
          <p:cNvSpPr>
            <a:spLocks noGrp="1"/>
          </p:cNvSpPr>
          <p:nvPr>
            <p:ph type="title"/>
          </p:nvPr>
        </p:nvSpPr>
        <p:spPr>
          <a:xfrm>
            <a:off x="510435" y="270137"/>
            <a:ext cx="10232591" cy="914400"/>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27538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038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1772-AB22-9E55-3921-6312267AA9D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487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4C0DE131-456E-3E41-AAEE-B6C14DF2ED75}"/>
              </a:ext>
            </a:extLst>
          </p:cNvPr>
          <p:cNvPicPr>
            <a:picLocks noChangeAspect="1"/>
          </p:cNvPicPr>
          <p:nvPr userDrawn="1"/>
        </p:nvPicPr>
        <p:blipFill>
          <a:blip r:embed="rId2"/>
          <a:stretch>
            <a:fillRect/>
          </a:stretch>
        </p:blipFill>
        <p:spPr>
          <a:xfrm>
            <a:off x="29028" y="0"/>
            <a:ext cx="1435100" cy="6858000"/>
          </a:xfrm>
          <a:prstGeom prst="rect">
            <a:avLst/>
          </a:prstGeom>
        </p:spPr>
      </p:pic>
      <p:sp>
        <p:nvSpPr>
          <p:cNvPr id="4" name="Footer Placeholder 4">
            <a:extLst>
              <a:ext uri="{FF2B5EF4-FFF2-40B4-BE49-F238E27FC236}">
                <a16:creationId xmlns:a16="http://schemas.microsoft.com/office/drawing/2014/main" id="{BA8BA117-C06F-094C-9CA7-069A15D66E33}"/>
              </a:ext>
            </a:extLst>
          </p:cNvPr>
          <p:cNvSpPr txBox="1">
            <a:spLocks/>
          </p:cNvSpPr>
          <p:nvPr/>
        </p:nvSpPr>
        <p:spPr>
          <a:xfrm>
            <a:off x="10032676" y="6319671"/>
            <a:ext cx="1853351" cy="438482"/>
          </a:xfrm>
          <a:prstGeom prst="rect">
            <a:avLst/>
          </a:prstGeom>
        </p:spPr>
        <p:txBody>
          <a:bodyPr anchor="b"/>
          <a:lstStyle>
            <a:defPPr>
              <a:defRPr lang="en-US"/>
            </a:defPPr>
            <a:lvl1pPr marL="0" algn="l" defTabSz="457200" rtl="0" eaLnBrk="1" latinLnBrk="0" hangingPunct="1">
              <a:defRPr sz="900" b="0" i="1" kern="1200">
                <a:solidFill>
                  <a:srgbClr val="0066B3"/>
                </a:solidFill>
                <a:latin typeface="Century Gothic" charset="0"/>
                <a:ea typeface="Century Gothic" charset="0"/>
                <a:cs typeface="Century Gothic"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solidFill>
                  <a:schemeClr val="tx2"/>
                </a:solidFill>
                <a:latin typeface="Century Gothic" panose="020B0502020202020204" pitchFamily="34" charset="0"/>
              </a:rPr>
              <a:t>Proprietary &amp; Confidential</a:t>
            </a:r>
          </a:p>
          <a:p>
            <a:pPr algn="r"/>
            <a:endParaRPr lang="en-US">
              <a:solidFill>
                <a:schemeClr val="tx2"/>
              </a:solidFill>
              <a:latin typeface="+mn-lt"/>
            </a:endParaRPr>
          </a:p>
        </p:txBody>
      </p:sp>
      <p:cxnSp>
        <p:nvCxnSpPr>
          <p:cNvPr id="5" name="Straight Connector 4">
            <a:extLst>
              <a:ext uri="{FF2B5EF4-FFF2-40B4-BE49-F238E27FC236}">
                <a16:creationId xmlns:a16="http://schemas.microsoft.com/office/drawing/2014/main" id="{3DF6478E-B535-2641-8876-102ED08A64DC}"/>
              </a:ext>
            </a:extLst>
          </p:cNvPr>
          <p:cNvCxnSpPr/>
          <p:nvPr userDrawn="1"/>
        </p:nvCxnSpPr>
        <p:spPr>
          <a:xfrm>
            <a:off x="29028" y="0"/>
            <a:ext cx="0" cy="685800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6756F335-1600-E742-B3F9-637819A7651C}"/>
              </a:ext>
            </a:extLst>
          </p:cNvPr>
          <p:cNvPicPr>
            <a:picLocks noChangeAspect="1"/>
          </p:cNvPicPr>
          <p:nvPr userDrawn="1"/>
        </p:nvPicPr>
        <p:blipFill>
          <a:blip r:embed="rId3"/>
          <a:stretch>
            <a:fillRect/>
          </a:stretch>
        </p:blipFill>
        <p:spPr>
          <a:xfrm>
            <a:off x="124905" y="6246564"/>
            <a:ext cx="1301645" cy="584696"/>
          </a:xfrm>
          <a:prstGeom prst="rect">
            <a:avLst/>
          </a:prstGeom>
        </p:spPr>
      </p:pic>
      <p:sp>
        <p:nvSpPr>
          <p:cNvPr id="10" name="Title 1">
            <a:extLst>
              <a:ext uri="{FF2B5EF4-FFF2-40B4-BE49-F238E27FC236}">
                <a16:creationId xmlns:a16="http://schemas.microsoft.com/office/drawing/2014/main" id="{0A44C775-2CDA-694B-B6BB-91A8BB0623B2}"/>
              </a:ext>
            </a:extLst>
          </p:cNvPr>
          <p:cNvSpPr>
            <a:spLocks noGrp="1"/>
          </p:cNvSpPr>
          <p:nvPr>
            <p:ph type="title"/>
          </p:nvPr>
        </p:nvSpPr>
        <p:spPr>
          <a:xfrm>
            <a:off x="1653435" y="136525"/>
            <a:ext cx="10232591" cy="914400"/>
          </a:xfrm>
        </p:spPr>
        <p:txBody>
          <a:bodyPr>
            <a:normAutofit/>
          </a:bodyPr>
          <a:lstStyle>
            <a:lvl1pPr>
              <a:defRPr sz="3600"/>
            </a:lvl1pPr>
          </a:lstStyle>
          <a:p>
            <a:r>
              <a:rPr lang="en-US"/>
              <a:t>Click to edit Master title style</a:t>
            </a:r>
          </a:p>
        </p:txBody>
      </p:sp>
      <p:sp>
        <p:nvSpPr>
          <p:cNvPr id="11" name="Content Placeholder 2">
            <a:extLst>
              <a:ext uri="{FF2B5EF4-FFF2-40B4-BE49-F238E27FC236}">
                <a16:creationId xmlns:a16="http://schemas.microsoft.com/office/drawing/2014/main" id="{9A768F80-9FE7-8044-950C-90FD0E6E4D18}"/>
              </a:ext>
            </a:extLst>
          </p:cNvPr>
          <p:cNvSpPr>
            <a:spLocks noGrp="1"/>
          </p:cNvSpPr>
          <p:nvPr>
            <p:ph idx="1"/>
          </p:nvPr>
        </p:nvSpPr>
        <p:spPr>
          <a:xfrm>
            <a:off x="1653435" y="1276681"/>
            <a:ext cx="10232592" cy="49362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430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500"/>
                                        <p:tgtEl>
                                          <p:spTgt spid="11">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xEl>
                                              <p:pRg st="4" end="4"/>
                                            </p:txEl>
                                          </p:spTgt>
                                        </p:tgtEl>
                                        <p:attrNameLst>
                                          <p:attrName>style.visibility</p:attrName>
                                        </p:attrNameLst>
                                      </p:cBhvr>
                                      <p:to>
                                        <p:strVal val="visible"/>
                                      </p:to>
                                    </p:set>
                                    <p:animEffect transition="in" filter="fade">
                                      <p:cBhvr>
                                        <p:cTn id="34"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o-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673" y="136525"/>
            <a:ext cx="8696121" cy="914400"/>
          </a:xfr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218959" y="1276681"/>
            <a:ext cx="10170458" cy="49362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Background pattern&#10;&#10;Description automatically generated">
            <a:extLst>
              <a:ext uri="{FF2B5EF4-FFF2-40B4-BE49-F238E27FC236}">
                <a16:creationId xmlns:a16="http://schemas.microsoft.com/office/drawing/2014/main" id="{761CDF7A-FED4-0849-90DB-76D3497A7180}"/>
              </a:ext>
            </a:extLst>
          </p:cNvPr>
          <p:cNvPicPr>
            <a:picLocks noChangeAspect="1"/>
          </p:cNvPicPr>
          <p:nvPr userDrawn="1"/>
        </p:nvPicPr>
        <p:blipFill>
          <a:blip r:embed="rId2"/>
          <a:stretch>
            <a:fillRect/>
          </a:stretch>
        </p:blipFill>
        <p:spPr>
          <a:xfrm>
            <a:off x="10756900" y="0"/>
            <a:ext cx="1435100" cy="6858000"/>
          </a:xfrm>
          <a:prstGeom prst="rect">
            <a:avLst/>
          </a:prstGeom>
        </p:spPr>
      </p:pic>
      <p:cxnSp>
        <p:nvCxnSpPr>
          <p:cNvPr id="6" name="Straight Connector 5">
            <a:extLst>
              <a:ext uri="{FF2B5EF4-FFF2-40B4-BE49-F238E27FC236}">
                <a16:creationId xmlns:a16="http://schemas.microsoft.com/office/drawing/2014/main" id="{406E0EDF-176B-B849-A12B-4E6ED72F7508}"/>
              </a:ext>
            </a:extLst>
          </p:cNvPr>
          <p:cNvCxnSpPr/>
          <p:nvPr userDrawn="1"/>
        </p:nvCxnSpPr>
        <p:spPr>
          <a:xfrm>
            <a:off x="29028" y="0"/>
            <a:ext cx="0" cy="685800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503BFFE3-5512-B00B-936A-96ADEAAE8D74}"/>
              </a:ext>
            </a:extLst>
          </p:cNvPr>
          <p:cNvSpPr txBox="1">
            <a:spLocks/>
          </p:cNvSpPr>
          <p:nvPr userDrawn="1"/>
        </p:nvSpPr>
        <p:spPr>
          <a:xfrm>
            <a:off x="8641198" y="6319671"/>
            <a:ext cx="1853351" cy="438482"/>
          </a:xfrm>
          <a:prstGeom prst="rect">
            <a:avLst/>
          </a:prstGeom>
        </p:spPr>
        <p:txBody>
          <a:bodyPr anchor="b"/>
          <a:lstStyle>
            <a:defPPr>
              <a:defRPr lang="en-US"/>
            </a:defPPr>
            <a:lvl1pPr marL="0" algn="l" defTabSz="457200" rtl="0" eaLnBrk="1" latinLnBrk="0" hangingPunct="1">
              <a:defRPr sz="900" b="0" i="1" kern="1200">
                <a:solidFill>
                  <a:srgbClr val="0066B3"/>
                </a:solidFill>
                <a:latin typeface="Century Gothic" charset="0"/>
                <a:ea typeface="Century Gothic" charset="0"/>
                <a:cs typeface="Century Gothic"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solidFill>
                  <a:schemeClr val="tx2"/>
                </a:solidFill>
                <a:latin typeface="Century Gothic" panose="020B0502020202020204" pitchFamily="34" charset="0"/>
              </a:rPr>
              <a:t>Proprietary &amp; Confidential</a:t>
            </a:r>
          </a:p>
          <a:p>
            <a:pPr algn="r"/>
            <a:endParaRPr lang="en-US">
              <a:solidFill>
                <a:schemeClr val="tx2"/>
              </a:solidFill>
              <a:latin typeface="+mn-lt"/>
            </a:endParaRPr>
          </a:p>
        </p:txBody>
      </p:sp>
    </p:spTree>
    <p:extLst>
      <p:ext uri="{BB962C8B-B14F-4D97-AF65-F5344CB8AC3E}">
        <p14:creationId xmlns:p14="http://schemas.microsoft.com/office/powerpoint/2010/main" val="148683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CD21D271-0885-1041-820C-9589C1E9C434}"/>
              </a:ext>
            </a:extLst>
          </p:cNvPr>
          <p:cNvPicPr>
            <a:picLocks noChangeAspect="1"/>
          </p:cNvPicPr>
          <p:nvPr userDrawn="1"/>
        </p:nvPicPr>
        <p:blipFill rotWithShape="1">
          <a:blip r:embed="rId2"/>
          <a:srcRect r="69384"/>
          <a:stretch/>
        </p:blipFill>
        <p:spPr>
          <a:xfrm>
            <a:off x="0" y="0"/>
            <a:ext cx="3732756" cy="6858000"/>
          </a:xfrm>
          <a:prstGeom prst="rect">
            <a:avLst/>
          </a:prstGeom>
        </p:spPr>
      </p:pic>
      <p:sp>
        <p:nvSpPr>
          <p:cNvPr id="2" name="Title 1"/>
          <p:cNvSpPr>
            <a:spLocks noGrp="1"/>
          </p:cNvSpPr>
          <p:nvPr>
            <p:ph type="title"/>
          </p:nvPr>
        </p:nvSpPr>
        <p:spPr>
          <a:xfrm>
            <a:off x="3933174" y="136525"/>
            <a:ext cx="7952854" cy="914400"/>
          </a:xfr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3933173" y="1276681"/>
            <a:ext cx="7952854" cy="49362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F904AE9A-6A70-BF44-80C8-A81AD66D7051}"/>
              </a:ext>
            </a:extLst>
          </p:cNvPr>
          <p:cNvSpPr txBox="1">
            <a:spLocks/>
          </p:cNvSpPr>
          <p:nvPr userDrawn="1"/>
        </p:nvSpPr>
        <p:spPr>
          <a:xfrm>
            <a:off x="10032676" y="6438666"/>
            <a:ext cx="1853351" cy="438482"/>
          </a:xfrm>
          <a:prstGeom prst="rect">
            <a:avLst/>
          </a:prstGeom>
        </p:spPr>
        <p:txBody>
          <a:bodyPr anchor="b"/>
          <a:lstStyle>
            <a:defPPr>
              <a:defRPr lang="en-US"/>
            </a:defPPr>
            <a:lvl1pPr marL="0" algn="l" defTabSz="457200" rtl="0" eaLnBrk="1" latinLnBrk="0" hangingPunct="1">
              <a:defRPr sz="900" b="0" i="1" kern="1200">
                <a:solidFill>
                  <a:srgbClr val="0066B3"/>
                </a:solidFill>
                <a:latin typeface="Century Gothic" charset="0"/>
                <a:ea typeface="Century Gothic" charset="0"/>
                <a:cs typeface="Century Gothic"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solidFill>
                  <a:schemeClr val="tx2"/>
                </a:solidFill>
                <a:latin typeface="Century Gothic" panose="020B0502020202020204" pitchFamily="34" charset="0"/>
              </a:rPr>
              <a:t>Proprietary &amp; Confidential</a:t>
            </a:r>
          </a:p>
          <a:p>
            <a:pPr algn="r"/>
            <a:endParaRPr lang="en-US">
              <a:solidFill>
                <a:schemeClr val="tx2"/>
              </a:solidFill>
              <a:latin typeface="+mn-lt"/>
            </a:endParaRPr>
          </a:p>
        </p:txBody>
      </p:sp>
      <p:cxnSp>
        <p:nvCxnSpPr>
          <p:cNvPr id="9" name="Straight Connector 8">
            <a:extLst>
              <a:ext uri="{FF2B5EF4-FFF2-40B4-BE49-F238E27FC236}">
                <a16:creationId xmlns:a16="http://schemas.microsoft.com/office/drawing/2014/main" id="{15662679-D755-014C-8A5C-56EE803F109F}"/>
              </a:ext>
            </a:extLst>
          </p:cNvPr>
          <p:cNvCxnSpPr/>
          <p:nvPr userDrawn="1"/>
        </p:nvCxnSpPr>
        <p:spPr>
          <a:xfrm>
            <a:off x="29028" y="0"/>
            <a:ext cx="0" cy="685800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081B5EE0-4E5B-6545-884C-D9CDEA75675B}"/>
              </a:ext>
            </a:extLst>
          </p:cNvPr>
          <p:cNvPicPr>
            <a:picLocks noChangeAspect="1"/>
          </p:cNvPicPr>
          <p:nvPr userDrawn="1"/>
        </p:nvPicPr>
        <p:blipFill>
          <a:blip r:embed="rId3"/>
          <a:stretch>
            <a:fillRect/>
          </a:stretch>
        </p:blipFill>
        <p:spPr>
          <a:xfrm>
            <a:off x="124905" y="6246564"/>
            <a:ext cx="1301645" cy="584696"/>
          </a:xfrm>
          <a:prstGeom prst="rect">
            <a:avLst/>
          </a:prstGeom>
        </p:spPr>
      </p:pic>
      <p:sp>
        <p:nvSpPr>
          <p:cNvPr id="12" name="Picture Placeholder 4">
            <a:extLst>
              <a:ext uri="{FF2B5EF4-FFF2-40B4-BE49-F238E27FC236}">
                <a16:creationId xmlns:a16="http://schemas.microsoft.com/office/drawing/2014/main" id="{D67BB439-0D61-A54C-9B34-0CCA6FAFD2F1}"/>
              </a:ext>
            </a:extLst>
          </p:cNvPr>
          <p:cNvSpPr>
            <a:spLocks noGrp="1"/>
          </p:cNvSpPr>
          <p:nvPr>
            <p:ph type="pic" sz="quarter" idx="11"/>
          </p:nvPr>
        </p:nvSpPr>
        <p:spPr>
          <a:xfrm>
            <a:off x="390710" y="2110767"/>
            <a:ext cx="2860675" cy="2860675"/>
          </a:xfrm>
        </p:spPr>
        <p:txBody>
          <a:bodyPr>
            <a:normAutofit/>
          </a:bodyPr>
          <a:lstStyle>
            <a:lvl1pPr marL="0" indent="0" algn="l">
              <a:buNone/>
              <a:defRPr sz="3200" b="1">
                <a:solidFill>
                  <a:schemeClr val="bg1"/>
                </a:solidFill>
                <a:effectLst>
                  <a:outerShdw blurRad="50800" dist="38100" dir="2700000" algn="tl" rotWithShape="0">
                    <a:prstClr val="black">
                      <a:alpha val="40000"/>
                    </a:prstClr>
                  </a:outerShdw>
                </a:effectLst>
              </a:defRPr>
            </a:lvl1pPr>
          </a:lstStyle>
          <a:p>
            <a:r>
              <a:rPr lang="en-US"/>
              <a:t>Click icon to add picture</a:t>
            </a:r>
          </a:p>
        </p:txBody>
      </p:sp>
    </p:spTree>
    <p:extLst>
      <p:ext uri="{BB962C8B-B14F-4D97-AF65-F5344CB8AC3E}">
        <p14:creationId xmlns:p14="http://schemas.microsoft.com/office/powerpoint/2010/main" val="320469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bg1"/>
        </a:solidFill>
        <a:effectLst/>
      </p:bgPr>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C3D021C-F687-974B-9FAB-18EB3CE3ADBC}"/>
              </a:ext>
            </a:extLst>
          </p:cNvPr>
          <p:cNvPicPr>
            <a:picLocks noChangeAspect="1"/>
          </p:cNvPicPr>
          <p:nvPr userDrawn="1"/>
        </p:nvPicPr>
        <p:blipFill rotWithShape="1">
          <a:blip r:embed="rId2"/>
          <a:srcRect l="1" t="72877" r="1"/>
          <a:stretch/>
        </p:blipFill>
        <p:spPr>
          <a:xfrm>
            <a:off x="73749" y="5448517"/>
            <a:ext cx="12192000" cy="1860115"/>
          </a:xfrm>
          <a:prstGeom prst="rect">
            <a:avLst/>
          </a:prstGeom>
        </p:spPr>
      </p:pic>
      <p:sp>
        <p:nvSpPr>
          <p:cNvPr id="2" name="Title 1">
            <a:extLst>
              <a:ext uri="{FF2B5EF4-FFF2-40B4-BE49-F238E27FC236}">
                <a16:creationId xmlns:a16="http://schemas.microsoft.com/office/drawing/2014/main" id="{51F72261-ED27-384B-B704-2926B2EE8947}"/>
              </a:ext>
            </a:extLst>
          </p:cNvPr>
          <p:cNvSpPr>
            <a:spLocks noGrp="1"/>
          </p:cNvSpPr>
          <p:nvPr>
            <p:ph type="title"/>
          </p:nvPr>
        </p:nvSpPr>
        <p:spPr>
          <a:xfrm>
            <a:off x="1747940" y="5523781"/>
            <a:ext cx="8696121" cy="1065856"/>
          </a:xfrm>
        </p:spPr>
        <p:txBody>
          <a:bodyPr anchor="ctr"/>
          <a:lstStyle>
            <a:lvl1pPr algn="ctr">
              <a:defRPr b="1">
                <a:solidFill>
                  <a:schemeClr val="bg1"/>
                </a:solidFill>
                <a:effectLst>
                  <a:outerShdw blurRad="50800" dist="38100" dir="2700000" algn="tl" rotWithShape="0">
                    <a:prstClr val="black">
                      <a:alpha val="40000"/>
                    </a:prstClr>
                  </a:outerShdw>
                </a:effectLst>
              </a:defRPr>
            </a:lvl1pPr>
          </a:lstStyle>
          <a:p>
            <a:r>
              <a:rPr lang="en-US"/>
              <a:t>Click to edit Master title style</a:t>
            </a:r>
          </a:p>
        </p:txBody>
      </p:sp>
      <p:sp>
        <p:nvSpPr>
          <p:cNvPr id="5" name="Content Placeholder 4">
            <a:extLst>
              <a:ext uri="{FF2B5EF4-FFF2-40B4-BE49-F238E27FC236}">
                <a16:creationId xmlns:a16="http://schemas.microsoft.com/office/drawing/2014/main" id="{2007849C-02D0-164C-91B6-C7F9B6498240}"/>
              </a:ext>
            </a:extLst>
          </p:cNvPr>
          <p:cNvSpPr>
            <a:spLocks noGrp="1"/>
          </p:cNvSpPr>
          <p:nvPr>
            <p:ph sz="quarter" idx="11"/>
          </p:nvPr>
        </p:nvSpPr>
        <p:spPr>
          <a:xfrm>
            <a:off x="1747838" y="479425"/>
            <a:ext cx="8696325" cy="4678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4EC7266C-2607-D64C-96C7-AA079A6CFB85}"/>
              </a:ext>
            </a:extLst>
          </p:cNvPr>
          <p:cNvSpPr txBox="1">
            <a:spLocks/>
          </p:cNvSpPr>
          <p:nvPr/>
        </p:nvSpPr>
        <p:spPr>
          <a:xfrm>
            <a:off x="10032676" y="6319671"/>
            <a:ext cx="1853351" cy="438482"/>
          </a:xfrm>
          <a:prstGeom prst="rect">
            <a:avLst/>
          </a:prstGeom>
        </p:spPr>
        <p:txBody>
          <a:bodyPr anchor="b"/>
          <a:lstStyle>
            <a:defPPr>
              <a:defRPr lang="en-US"/>
            </a:defPPr>
            <a:lvl1pPr marL="0" algn="l" defTabSz="457200" rtl="0" eaLnBrk="1" latinLnBrk="0" hangingPunct="1">
              <a:defRPr sz="900" b="0" i="1" kern="1200">
                <a:solidFill>
                  <a:srgbClr val="0066B3"/>
                </a:solidFill>
                <a:latin typeface="Century Gothic" charset="0"/>
                <a:ea typeface="Century Gothic" charset="0"/>
                <a:cs typeface="Century Gothic"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solidFill>
                  <a:schemeClr val="bg1"/>
                </a:solidFill>
                <a:latin typeface="Century Gothic" panose="020B0502020202020204" pitchFamily="34" charset="0"/>
              </a:rPr>
              <a:t>Proprietary &amp; Confidential</a:t>
            </a:r>
          </a:p>
        </p:txBody>
      </p:sp>
      <p:cxnSp>
        <p:nvCxnSpPr>
          <p:cNvPr id="8" name="Straight Connector 7">
            <a:extLst>
              <a:ext uri="{FF2B5EF4-FFF2-40B4-BE49-F238E27FC236}">
                <a16:creationId xmlns:a16="http://schemas.microsoft.com/office/drawing/2014/main" id="{EA657567-259A-B245-869C-DAEC43D8AA90}"/>
              </a:ext>
            </a:extLst>
          </p:cNvPr>
          <p:cNvCxnSpPr>
            <a:cxnSpLocks/>
          </p:cNvCxnSpPr>
          <p:nvPr userDrawn="1"/>
        </p:nvCxnSpPr>
        <p:spPr>
          <a:xfrm flipH="1">
            <a:off x="0" y="5448517"/>
            <a:ext cx="12192000" cy="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86AB4040-244D-1C47-815B-C5E298288828}"/>
              </a:ext>
            </a:extLst>
          </p:cNvPr>
          <p:cNvPicPr>
            <a:picLocks noChangeAspect="1"/>
          </p:cNvPicPr>
          <p:nvPr userDrawn="1"/>
        </p:nvPicPr>
        <p:blipFill>
          <a:blip r:embed="rId3"/>
          <a:stretch>
            <a:fillRect/>
          </a:stretch>
        </p:blipFill>
        <p:spPr>
          <a:xfrm>
            <a:off x="124905" y="6246564"/>
            <a:ext cx="1301645" cy="584696"/>
          </a:xfrm>
          <a:prstGeom prst="rect">
            <a:avLst/>
          </a:prstGeom>
        </p:spPr>
      </p:pic>
    </p:spTree>
    <p:extLst>
      <p:ext uri="{BB962C8B-B14F-4D97-AF65-F5344CB8AC3E}">
        <p14:creationId xmlns:p14="http://schemas.microsoft.com/office/powerpoint/2010/main" val="32791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ified-No-Logo">
    <p:bg>
      <p:bgPr>
        <a:solidFill>
          <a:schemeClr val="bg1"/>
        </a:solidFill>
        <a:effectLst/>
      </p:bgPr>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8D39DCEE-79EC-14A0-12AB-4F88752CD3B9}"/>
              </a:ext>
            </a:extLst>
          </p:cNvPr>
          <p:cNvPicPr>
            <a:picLocks noChangeAspect="1"/>
          </p:cNvPicPr>
          <p:nvPr userDrawn="1"/>
        </p:nvPicPr>
        <p:blipFill rotWithShape="1">
          <a:blip r:embed="rId2"/>
          <a:srcRect l="2" t="26213" r="-161" b="62682"/>
          <a:stretch/>
        </p:blipFill>
        <p:spPr>
          <a:xfrm>
            <a:off x="0" y="6202461"/>
            <a:ext cx="12344400" cy="769898"/>
          </a:xfrm>
          <a:prstGeom prst="rect">
            <a:avLst/>
          </a:prstGeom>
        </p:spPr>
      </p:pic>
      <p:sp>
        <p:nvSpPr>
          <p:cNvPr id="6" name="Footer Placeholder 4">
            <a:extLst>
              <a:ext uri="{FF2B5EF4-FFF2-40B4-BE49-F238E27FC236}">
                <a16:creationId xmlns:a16="http://schemas.microsoft.com/office/drawing/2014/main" id="{CE1A68C6-6A69-3848-9D64-2665FCF02FDE}"/>
              </a:ext>
            </a:extLst>
          </p:cNvPr>
          <p:cNvSpPr txBox="1">
            <a:spLocks/>
          </p:cNvSpPr>
          <p:nvPr userDrawn="1"/>
        </p:nvSpPr>
        <p:spPr>
          <a:xfrm>
            <a:off x="10032676" y="6319671"/>
            <a:ext cx="1853351" cy="438482"/>
          </a:xfrm>
          <a:prstGeom prst="rect">
            <a:avLst/>
          </a:prstGeom>
        </p:spPr>
        <p:txBody>
          <a:bodyPr anchor="b"/>
          <a:lstStyle>
            <a:defPPr>
              <a:defRPr lang="en-US"/>
            </a:defPPr>
            <a:lvl1pPr marL="0" algn="l" defTabSz="457200" rtl="0" eaLnBrk="1" latinLnBrk="0" hangingPunct="1">
              <a:defRPr sz="900" b="0" i="1" kern="1200">
                <a:solidFill>
                  <a:srgbClr val="0066B3"/>
                </a:solidFill>
                <a:latin typeface="Century Gothic" charset="0"/>
                <a:ea typeface="Century Gothic" charset="0"/>
                <a:cs typeface="Century Gothic"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solidFill>
                  <a:schemeClr val="bg2"/>
                </a:solidFill>
                <a:latin typeface="Century Gothic" panose="020B0502020202020204" pitchFamily="34" charset="0"/>
              </a:rPr>
              <a:t>Proprietary &amp; Confidential</a:t>
            </a:r>
          </a:p>
          <a:p>
            <a:pPr algn="r"/>
            <a:endParaRPr lang="en-US">
              <a:solidFill>
                <a:schemeClr val="bg2"/>
              </a:solidFill>
              <a:latin typeface="Century Gothic" panose="020B0502020202020204" pitchFamily="34" charset="0"/>
            </a:endParaRPr>
          </a:p>
        </p:txBody>
      </p:sp>
      <p:cxnSp>
        <p:nvCxnSpPr>
          <p:cNvPr id="7" name="Straight Connector 6">
            <a:extLst>
              <a:ext uri="{FF2B5EF4-FFF2-40B4-BE49-F238E27FC236}">
                <a16:creationId xmlns:a16="http://schemas.microsoft.com/office/drawing/2014/main" id="{33AA58F6-2A05-294D-A1AA-D572429CA093}"/>
              </a:ext>
            </a:extLst>
          </p:cNvPr>
          <p:cNvCxnSpPr/>
          <p:nvPr userDrawn="1"/>
        </p:nvCxnSpPr>
        <p:spPr>
          <a:xfrm>
            <a:off x="29028" y="0"/>
            <a:ext cx="0" cy="685800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1342FA8-B8FB-2940-BC1E-1F5C86EB7B78}"/>
              </a:ext>
            </a:extLst>
          </p:cNvPr>
          <p:cNvSpPr>
            <a:spLocks noGrp="1"/>
          </p:cNvSpPr>
          <p:nvPr>
            <p:ph type="title"/>
          </p:nvPr>
        </p:nvSpPr>
        <p:spPr>
          <a:xfrm>
            <a:off x="550240" y="519404"/>
            <a:ext cx="11257447" cy="914400"/>
          </a:xfrm>
        </p:spPr>
        <p:txBody>
          <a:bodyPr>
            <a:normAutofit/>
          </a:bodyPr>
          <a:lstStyle>
            <a:lvl1pPr>
              <a:defRPr sz="3600"/>
            </a:lvl1pPr>
          </a:lstStyle>
          <a:p>
            <a:r>
              <a:rPr lang="en-US"/>
              <a:t>Click to edit Master title style</a:t>
            </a:r>
          </a:p>
        </p:txBody>
      </p:sp>
      <p:sp>
        <p:nvSpPr>
          <p:cNvPr id="10" name="Content Placeholder 2">
            <a:extLst>
              <a:ext uri="{FF2B5EF4-FFF2-40B4-BE49-F238E27FC236}">
                <a16:creationId xmlns:a16="http://schemas.microsoft.com/office/drawing/2014/main" id="{067A6949-F352-1142-BF0C-640140D78CCD}"/>
              </a:ext>
            </a:extLst>
          </p:cNvPr>
          <p:cNvSpPr>
            <a:spLocks noGrp="1"/>
          </p:cNvSpPr>
          <p:nvPr>
            <p:ph idx="1"/>
          </p:nvPr>
        </p:nvSpPr>
        <p:spPr>
          <a:xfrm>
            <a:off x="550240" y="1540565"/>
            <a:ext cx="11257448" cy="4672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Text&#10;&#10;Description automatically generated">
            <a:extLst>
              <a:ext uri="{FF2B5EF4-FFF2-40B4-BE49-F238E27FC236}">
                <a16:creationId xmlns:a16="http://schemas.microsoft.com/office/drawing/2014/main" id="{05F9C98F-DD90-50FA-AA17-816605D47C40}"/>
              </a:ext>
            </a:extLst>
          </p:cNvPr>
          <p:cNvPicPr>
            <a:picLocks noChangeAspect="1"/>
          </p:cNvPicPr>
          <p:nvPr userDrawn="1"/>
        </p:nvPicPr>
        <p:blipFill>
          <a:blip r:embed="rId3"/>
          <a:stretch>
            <a:fillRect/>
          </a:stretch>
        </p:blipFill>
        <p:spPr>
          <a:xfrm>
            <a:off x="124905" y="6246564"/>
            <a:ext cx="1301645" cy="584696"/>
          </a:xfrm>
          <a:prstGeom prst="rect">
            <a:avLst/>
          </a:prstGeom>
        </p:spPr>
      </p:pic>
    </p:spTree>
    <p:extLst>
      <p:ext uri="{BB962C8B-B14F-4D97-AF65-F5344CB8AC3E}">
        <p14:creationId xmlns:p14="http://schemas.microsoft.com/office/powerpoint/2010/main" val="389408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fade">
                                      <p:cBhvr>
                                        <p:cTn id="26" dur="500"/>
                                        <p:tgtEl>
                                          <p:spTgt spid="10">
                                            <p:txEl>
                                              <p:pRg st="4" end="4"/>
                                            </p:txEl>
                                          </p:spTgt>
                                        </p:tgtEl>
                                      </p:cBhvr>
                                    </p:animEffect>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563A556-23E1-5942-8CA0-1E9018A8D6D8}"/>
              </a:ext>
            </a:extLst>
          </p:cNvPr>
          <p:cNvPicPr>
            <a:picLocks noChangeAspect="1"/>
          </p:cNvPicPr>
          <p:nvPr userDrawn="1"/>
        </p:nvPicPr>
        <p:blipFill rotWithShape="1">
          <a:blip r:embed="rId2"/>
          <a:srcRect l="1" t="26212" r="1" b="-1"/>
          <a:stretch/>
        </p:blipFill>
        <p:spPr>
          <a:xfrm>
            <a:off x="-123211" y="1797483"/>
            <a:ext cx="12426038" cy="5157657"/>
          </a:xfrm>
          <a:prstGeom prst="rect">
            <a:avLst/>
          </a:prstGeom>
        </p:spPr>
      </p:pic>
      <p:sp>
        <p:nvSpPr>
          <p:cNvPr id="6" name="Title 1">
            <a:extLst>
              <a:ext uri="{FF2B5EF4-FFF2-40B4-BE49-F238E27FC236}">
                <a16:creationId xmlns:a16="http://schemas.microsoft.com/office/drawing/2014/main" id="{747DD03F-51E7-0345-A468-A8E92AF5B848}"/>
              </a:ext>
            </a:extLst>
          </p:cNvPr>
          <p:cNvSpPr txBox="1">
            <a:spLocks/>
          </p:cNvSpPr>
          <p:nvPr userDrawn="1"/>
        </p:nvSpPr>
        <p:spPr>
          <a:xfrm>
            <a:off x="1747940" y="247331"/>
            <a:ext cx="8696121" cy="119880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mj-lt"/>
                <a:ea typeface="Century Gothic" charset="0"/>
                <a:cs typeface="Century Gothic"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i="0">
                <a:solidFill>
                  <a:schemeClr val="accent4"/>
                </a:solidFill>
                <a:effectLst/>
                <a:latin typeface="Century Gothic" panose="020B0502020202020204" pitchFamily="34" charset="0"/>
              </a:rPr>
              <a:t>Click to edit Master title style</a:t>
            </a:r>
          </a:p>
        </p:txBody>
      </p:sp>
      <p:sp>
        <p:nvSpPr>
          <p:cNvPr id="9" name="Footer Placeholder 4">
            <a:extLst>
              <a:ext uri="{FF2B5EF4-FFF2-40B4-BE49-F238E27FC236}">
                <a16:creationId xmlns:a16="http://schemas.microsoft.com/office/drawing/2014/main" id="{9FFDE4E4-6BD2-4B46-B2C9-42D7F261CB03}"/>
              </a:ext>
            </a:extLst>
          </p:cNvPr>
          <p:cNvSpPr txBox="1">
            <a:spLocks/>
          </p:cNvSpPr>
          <p:nvPr userDrawn="1"/>
        </p:nvSpPr>
        <p:spPr>
          <a:xfrm>
            <a:off x="10032676" y="6319671"/>
            <a:ext cx="1853351" cy="438482"/>
          </a:xfrm>
          <a:prstGeom prst="rect">
            <a:avLst/>
          </a:prstGeom>
        </p:spPr>
        <p:txBody>
          <a:bodyPr anchor="b"/>
          <a:lstStyle>
            <a:defPPr>
              <a:defRPr lang="en-US"/>
            </a:defPPr>
            <a:lvl1pPr marL="0" algn="l" defTabSz="457200" rtl="0" eaLnBrk="1" latinLnBrk="0" hangingPunct="1">
              <a:defRPr sz="900" b="0" i="1" kern="1200">
                <a:solidFill>
                  <a:srgbClr val="0066B3"/>
                </a:solidFill>
                <a:latin typeface="Century Gothic" charset="0"/>
                <a:ea typeface="Century Gothic" charset="0"/>
                <a:cs typeface="Century Gothic"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solidFill>
                  <a:schemeClr val="bg1"/>
                </a:solidFill>
                <a:latin typeface="Century Gothic" panose="020B0502020202020204" pitchFamily="34" charset="0"/>
              </a:rPr>
              <a:t>Proprietary &amp; Confidential</a:t>
            </a:r>
          </a:p>
          <a:p>
            <a:pPr algn="r"/>
            <a:endParaRPr lang="en-US">
              <a:solidFill>
                <a:schemeClr val="bg1"/>
              </a:solidFill>
              <a:latin typeface="+mn-lt"/>
            </a:endParaRPr>
          </a:p>
        </p:txBody>
      </p:sp>
      <p:cxnSp>
        <p:nvCxnSpPr>
          <p:cNvPr id="10" name="Straight Connector 9">
            <a:extLst>
              <a:ext uri="{FF2B5EF4-FFF2-40B4-BE49-F238E27FC236}">
                <a16:creationId xmlns:a16="http://schemas.microsoft.com/office/drawing/2014/main" id="{31DADC2F-F14F-C747-B778-D2E203E7ECC0}"/>
              </a:ext>
            </a:extLst>
          </p:cNvPr>
          <p:cNvCxnSpPr>
            <a:cxnSpLocks/>
          </p:cNvCxnSpPr>
          <p:nvPr userDrawn="1"/>
        </p:nvCxnSpPr>
        <p:spPr>
          <a:xfrm flipH="1">
            <a:off x="0" y="1797484"/>
            <a:ext cx="12192000" cy="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AC4ABFFC-06E0-3143-83D3-8C8F3CC6024B}"/>
              </a:ext>
            </a:extLst>
          </p:cNvPr>
          <p:cNvPicPr>
            <a:picLocks noChangeAspect="1"/>
          </p:cNvPicPr>
          <p:nvPr userDrawn="1"/>
        </p:nvPicPr>
        <p:blipFill>
          <a:blip r:embed="rId3"/>
          <a:stretch>
            <a:fillRect/>
          </a:stretch>
        </p:blipFill>
        <p:spPr>
          <a:xfrm>
            <a:off x="124905" y="6246564"/>
            <a:ext cx="1301645" cy="584696"/>
          </a:xfrm>
          <a:prstGeom prst="rect">
            <a:avLst/>
          </a:prstGeom>
        </p:spPr>
      </p:pic>
      <p:sp>
        <p:nvSpPr>
          <p:cNvPr id="13" name="Subtitle 2">
            <a:extLst>
              <a:ext uri="{FF2B5EF4-FFF2-40B4-BE49-F238E27FC236}">
                <a16:creationId xmlns:a16="http://schemas.microsoft.com/office/drawing/2014/main" id="{8C79D5BB-F255-4849-B49F-11A11E1F0043}"/>
              </a:ext>
            </a:extLst>
          </p:cNvPr>
          <p:cNvSpPr>
            <a:spLocks noGrp="1"/>
          </p:cNvSpPr>
          <p:nvPr>
            <p:ph type="subTitle" idx="1"/>
          </p:nvPr>
        </p:nvSpPr>
        <p:spPr>
          <a:xfrm>
            <a:off x="2105458" y="2237013"/>
            <a:ext cx="7981085" cy="1529918"/>
          </a:xfrm>
        </p:spPr>
        <p:txBody>
          <a:bodyPr anchor="t"/>
          <a:lstStyle>
            <a:lvl1pPr marL="0" indent="0" algn="ctr">
              <a:buNone/>
              <a:defRPr b="0" i="1">
                <a:solidFill>
                  <a:schemeClr val="bg2"/>
                </a:solidFill>
                <a:latin typeface="+mn-lt"/>
                <a:ea typeface="Century Gothic" charset="0"/>
                <a:cs typeface="Century Gothic"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Rectangle 1">
            <a:extLst>
              <a:ext uri="{FF2B5EF4-FFF2-40B4-BE49-F238E27FC236}">
                <a16:creationId xmlns:a16="http://schemas.microsoft.com/office/drawing/2014/main" id="{31A93D1E-61CA-85D9-BBAA-F170D99B1C2B}"/>
              </a:ext>
            </a:extLst>
          </p:cNvPr>
          <p:cNvSpPr/>
          <p:nvPr userDrawn="1"/>
        </p:nvSpPr>
        <p:spPr>
          <a:xfrm>
            <a:off x="-123212" y="-96981"/>
            <a:ext cx="471081" cy="1847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522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EB8A2CFC-96A6-CD49-97EC-8AFF1DFDC5E9}"/>
              </a:ext>
            </a:extLst>
          </p:cNvPr>
          <p:cNvPicPr>
            <a:picLocks noChangeAspect="1"/>
          </p:cNvPicPr>
          <p:nvPr userDrawn="1"/>
        </p:nvPicPr>
        <p:blipFill>
          <a:blip r:embed="rId2"/>
          <a:stretch>
            <a:fillRect/>
          </a:stretch>
        </p:blipFill>
        <p:spPr>
          <a:xfrm>
            <a:off x="29028" y="0"/>
            <a:ext cx="1435100" cy="6858000"/>
          </a:xfrm>
          <a:prstGeom prst="rect">
            <a:avLst/>
          </a:prstGeom>
        </p:spPr>
      </p:pic>
      <p:sp>
        <p:nvSpPr>
          <p:cNvPr id="10" name="Footer Placeholder 4">
            <a:extLst>
              <a:ext uri="{FF2B5EF4-FFF2-40B4-BE49-F238E27FC236}">
                <a16:creationId xmlns:a16="http://schemas.microsoft.com/office/drawing/2014/main" id="{15848842-6BA4-084B-A127-793B5219E230}"/>
              </a:ext>
            </a:extLst>
          </p:cNvPr>
          <p:cNvSpPr txBox="1">
            <a:spLocks/>
          </p:cNvSpPr>
          <p:nvPr userDrawn="1"/>
        </p:nvSpPr>
        <p:spPr>
          <a:xfrm>
            <a:off x="10032676" y="6319671"/>
            <a:ext cx="1853351" cy="438482"/>
          </a:xfrm>
          <a:prstGeom prst="rect">
            <a:avLst/>
          </a:prstGeom>
        </p:spPr>
        <p:txBody>
          <a:bodyPr anchor="b"/>
          <a:lstStyle>
            <a:defPPr>
              <a:defRPr lang="en-US"/>
            </a:defPPr>
            <a:lvl1pPr marL="0" algn="l" defTabSz="457200" rtl="0" eaLnBrk="1" latinLnBrk="0" hangingPunct="1">
              <a:defRPr sz="900" b="0" i="1" kern="1200">
                <a:solidFill>
                  <a:srgbClr val="0066B3"/>
                </a:solidFill>
                <a:latin typeface="Century Gothic" charset="0"/>
                <a:ea typeface="Century Gothic" charset="0"/>
                <a:cs typeface="Century Gothic"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solidFill>
                  <a:schemeClr val="tx2"/>
                </a:solidFill>
                <a:latin typeface="Century Gothic" panose="020B0502020202020204" pitchFamily="34" charset="0"/>
              </a:rPr>
              <a:t>Proprietary &amp; Confidential</a:t>
            </a:r>
          </a:p>
          <a:p>
            <a:pPr algn="r"/>
            <a:endParaRPr lang="en-US">
              <a:solidFill>
                <a:schemeClr val="tx2"/>
              </a:solidFill>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FCD748EA-D762-6947-9186-CDC4E887CD65}"/>
              </a:ext>
            </a:extLst>
          </p:cNvPr>
          <p:cNvCxnSpPr/>
          <p:nvPr userDrawn="1"/>
        </p:nvCxnSpPr>
        <p:spPr>
          <a:xfrm>
            <a:off x="29028" y="0"/>
            <a:ext cx="0" cy="685800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B7FB8165-D7DE-1B43-B160-BD1A151776D8}"/>
              </a:ext>
            </a:extLst>
          </p:cNvPr>
          <p:cNvPicPr>
            <a:picLocks noChangeAspect="1"/>
          </p:cNvPicPr>
          <p:nvPr userDrawn="1"/>
        </p:nvPicPr>
        <p:blipFill>
          <a:blip r:embed="rId3"/>
          <a:stretch>
            <a:fillRect/>
          </a:stretch>
        </p:blipFill>
        <p:spPr>
          <a:xfrm>
            <a:off x="124905" y="6246564"/>
            <a:ext cx="1301645" cy="584696"/>
          </a:xfrm>
          <a:prstGeom prst="rect">
            <a:avLst/>
          </a:prstGeom>
        </p:spPr>
      </p:pic>
      <p:sp>
        <p:nvSpPr>
          <p:cNvPr id="13" name="Title 1">
            <a:extLst>
              <a:ext uri="{FF2B5EF4-FFF2-40B4-BE49-F238E27FC236}">
                <a16:creationId xmlns:a16="http://schemas.microsoft.com/office/drawing/2014/main" id="{D8360790-F171-644B-B7E9-5ADAFA12AD7D}"/>
              </a:ext>
            </a:extLst>
          </p:cNvPr>
          <p:cNvSpPr>
            <a:spLocks noGrp="1"/>
          </p:cNvSpPr>
          <p:nvPr>
            <p:ph type="title"/>
          </p:nvPr>
        </p:nvSpPr>
        <p:spPr>
          <a:xfrm>
            <a:off x="1653435" y="136525"/>
            <a:ext cx="10232591" cy="914400"/>
          </a:xfrm>
        </p:spPr>
        <p:txBody>
          <a:bodyPr>
            <a:normAutofit/>
          </a:bodyPr>
          <a:lstStyle>
            <a:lvl1pPr>
              <a:defRPr sz="3600"/>
            </a:lvl1pPr>
          </a:lstStyle>
          <a:p>
            <a:r>
              <a:rPr lang="en-US"/>
              <a:t>Click to edit Master title style</a:t>
            </a:r>
          </a:p>
        </p:txBody>
      </p:sp>
      <p:sp>
        <p:nvSpPr>
          <p:cNvPr id="14" name="Content Placeholder 2">
            <a:extLst>
              <a:ext uri="{FF2B5EF4-FFF2-40B4-BE49-F238E27FC236}">
                <a16:creationId xmlns:a16="http://schemas.microsoft.com/office/drawing/2014/main" id="{DEEFFBF5-50B1-C74A-935E-390E0F3CB623}"/>
              </a:ext>
            </a:extLst>
          </p:cNvPr>
          <p:cNvSpPr>
            <a:spLocks noGrp="1"/>
          </p:cNvSpPr>
          <p:nvPr>
            <p:ph idx="1"/>
          </p:nvPr>
        </p:nvSpPr>
        <p:spPr>
          <a:xfrm>
            <a:off x="1653434" y="1276681"/>
            <a:ext cx="4776593" cy="49362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5D506DC-FD78-5B4E-8E81-7DBAEF54B13D}"/>
              </a:ext>
            </a:extLst>
          </p:cNvPr>
          <p:cNvSpPr>
            <a:spLocks noGrp="1"/>
          </p:cNvSpPr>
          <p:nvPr>
            <p:ph idx="10"/>
          </p:nvPr>
        </p:nvSpPr>
        <p:spPr>
          <a:xfrm>
            <a:off x="7109432" y="1276681"/>
            <a:ext cx="4776593" cy="49362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362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fade">
                                      <p:cBhvr>
                                        <p:cTn id="25" dur="500"/>
                                        <p:tgtEl>
                                          <p:spTgt spid="14">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Effect transition="in" filter="fade">
                                      <p:cBhvr>
                                        <p:cTn id="31" dur="500"/>
                                        <p:tgtEl>
                                          <p:spTgt spid="14">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fade">
                                      <p:cBhvr>
                                        <p:cTn id="34" dur="500"/>
                                        <p:tgtEl>
                                          <p:spTgt spid="14">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xEl>
                                              <p:pRg st="1" end="1"/>
                                            </p:txEl>
                                          </p:spTgt>
                                        </p:tgtEl>
                                        <p:attrNameLst>
                                          <p:attrName>style.visibility</p:attrName>
                                        </p:attrNameLst>
                                      </p:cBhvr>
                                      <p:to>
                                        <p:strVal val="visible"/>
                                      </p:to>
                                    </p:set>
                                    <p:animEffect transition="in" filter="fade">
                                      <p:cBhvr>
                                        <p:cTn id="40" dur="500"/>
                                        <p:tgtEl>
                                          <p:spTgt spid="15">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xEl>
                                              <p:pRg st="2" end="2"/>
                                            </p:txEl>
                                          </p:spTgt>
                                        </p:tgtEl>
                                        <p:attrNameLst>
                                          <p:attrName>style.visibility</p:attrName>
                                        </p:attrNameLst>
                                      </p:cBhvr>
                                      <p:to>
                                        <p:strVal val="visible"/>
                                      </p:to>
                                    </p:set>
                                    <p:animEffect transition="in" filter="fade">
                                      <p:cBhvr>
                                        <p:cTn id="43" dur="500"/>
                                        <p:tgtEl>
                                          <p:spTgt spid="15">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xEl>
                                              <p:pRg st="3" end="3"/>
                                            </p:txEl>
                                          </p:spTgt>
                                        </p:tgtEl>
                                        <p:attrNameLst>
                                          <p:attrName>style.visibility</p:attrName>
                                        </p:attrNameLst>
                                      </p:cBhvr>
                                      <p:to>
                                        <p:strVal val="visible"/>
                                      </p:to>
                                    </p:set>
                                    <p:animEffect transition="in" filter="fade">
                                      <p:cBhvr>
                                        <p:cTn id="46" dur="500"/>
                                        <p:tgtEl>
                                          <p:spTgt spid="15">
                                            <p:txEl>
                                              <p:pRg st="3" end="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xEl>
                                              <p:pRg st="4" end="4"/>
                                            </p:txEl>
                                          </p:spTgt>
                                        </p:tgtEl>
                                        <p:attrNameLst>
                                          <p:attrName>style.visibility</p:attrName>
                                        </p:attrNameLst>
                                      </p:cBhvr>
                                      <p:to>
                                        <p:strVal val="visible"/>
                                      </p:to>
                                    </p:set>
                                    <p:animEffect transition="in" filter="fade">
                                      <p:cBhvr>
                                        <p:cTn id="49"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3434" y="1283853"/>
            <a:ext cx="4776592" cy="576262"/>
          </a:xfrm>
        </p:spPr>
        <p:txBody>
          <a:bodyPr anchor="b">
            <a:noAutofit/>
          </a:bodyPr>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7109432" y="1283853"/>
            <a:ext cx="4776592" cy="576262"/>
          </a:xfrm>
        </p:spPr>
        <p:txBody>
          <a:bodyPr anchor="b">
            <a:noAutofit/>
          </a:bodyPr>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8" name="Picture 7" descr="Background pattern&#10;&#10;Description automatically generated">
            <a:extLst>
              <a:ext uri="{FF2B5EF4-FFF2-40B4-BE49-F238E27FC236}">
                <a16:creationId xmlns:a16="http://schemas.microsoft.com/office/drawing/2014/main" id="{2CBBD606-EAA2-C74C-8B3F-0AE140D87625}"/>
              </a:ext>
            </a:extLst>
          </p:cNvPr>
          <p:cNvPicPr>
            <a:picLocks noChangeAspect="1"/>
          </p:cNvPicPr>
          <p:nvPr userDrawn="1"/>
        </p:nvPicPr>
        <p:blipFill>
          <a:blip r:embed="rId2"/>
          <a:stretch>
            <a:fillRect/>
          </a:stretch>
        </p:blipFill>
        <p:spPr>
          <a:xfrm>
            <a:off x="29028" y="0"/>
            <a:ext cx="1435100" cy="6858000"/>
          </a:xfrm>
          <a:prstGeom prst="rect">
            <a:avLst/>
          </a:prstGeom>
        </p:spPr>
      </p:pic>
      <p:sp>
        <p:nvSpPr>
          <p:cNvPr id="9" name="Footer Placeholder 4">
            <a:extLst>
              <a:ext uri="{FF2B5EF4-FFF2-40B4-BE49-F238E27FC236}">
                <a16:creationId xmlns:a16="http://schemas.microsoft.com/office/drawing/2014/main" id="{CC9366FE-2E23-6F48-B4E7-6EA0A0141FBB}"/>
              </a:ext>
            </a:extLst>
          </p:cNvPr>
          <p:cNvSpPr txBox="1">
            <a:spLocks/>
          </p:cNvSpPr>
          <p:nvPr userDrawn="1"/>
        </p:nvSpPr>
        <p:spPr>
          <a:xfrm>
            <a:off x="10032676" y="6319671"/>
            <a:ext cx="1853351" cy="438482"/>
          </a:xfrm>
          <a:prstGeom prst="rect">
            <a:avLst/>
          </a:prstGeom>
        </p:spPr>
        <p:txBody>
          <a:bodyPr anchor="b"/>
          <a:lstStyle>
            <a:defPPr>
              <a:defRPr lang="en-US"/>
            </a:defPPr>
            <a:lvl1pPr marL="0" algn="l" defTabSz="457200" rtl="0" eaLnBrk="1" latinLnBrk="0" hangingPunct="1">
              <a:defRPr sz="900" b="0" i="1" kern="1200">
                <a:solidFill>
                  <a:srgbClr val="0066B3"/>
                </a:solidFill>
                <a:latin typeface="Century Gothic" charset="0"/>
                <a:ea typeface="Century Gothic" charset="0"/>
                <a:cs typeface="Century Gothic"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solidFill>
                  <a:schemeClr val="tx2"/>
                </a:solidFill>
                <a:latin typeface="Century Gothic" panose="020B0502020202020204" pitchFamily="34" charset="0"/>
              </a:rPr>
              <a:t>Proprietary &amp; Confidential</a:t>
            </a:r>
          </a:p>
          <a:p>
            <a:pPr algn="r"/>
            <a:endParaRPr lang="en-US">
              <a:solidFill>
                <a:schemeClr val="tx2"/>
              </a:solidFill>
              <a:latin typeface="+mn-lt"/>
            </a:endParaRPr>
          </a:p>
        </p:txBody>
      </p:sp>
      <p:cxnSp>
        <p:nvCxnSpPr>
          <p:cNvPr id="10" name="Straight Connector 9">
            <a:extLst>
              <a:ext uri="{FF2B5EF4-FFF2-40B4-BE49-F238E27FC236}">
                <a16:creationId xmlns:a16="http://schemas.microsoft.com/office/drawing/2014/main" id="{E8D0BB50-764F-2C4C-A887-E44EAC5F2C95}"/>
              </a:ext>
            </a:extLst>
          </p:cNvPr>
          <p:cNvCxnSpPr/>
          <p:nvPr userDrawn="1"/>
        </p:nvCxnSpPr>
        <p:spPr>
          <a:xfrm>
            <a:off x="29028" y="0"/>
            <a:ext cx="0" cy="685800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4437CF58-FE3E-8943-9FDB-AF35970593E8}"/>
              </a:ext>
            </a:extLst>
          </p:cNvPr>
          <p:cNvPicPr>
            <a:picLocks noChangeAspect="1"/>
          </p:cNvPicPr>
          <p:nvPr userDrawn="1"/>
        </p:nvPicPr>
        <p:blipFill>
          <a:blip r:embed="rId3"/>
          <a:stretch>
            <a:fillRect/>
          </a:stretch>
        </p:blipFill>
        <p:spPr>
          <a:xfrm>
            <a:off x="124905" y="6246564"/>
            <a:ext cx="1301645" cy="584696"/>
          </a:xfrm>
          <a:prstGeom prst="rect">
            <a:avLst/>
          </a:prstGeom>
        </p:spPr>
      </p:pic>
      <p:sp>
        <p:nvSpPr>
          <p:cNvPr id="12" name="Title 1">
            <a:extLst>
              <a:ext uri="{FF2B5EF4-FFF2-40B4-BE49-F238E27FC236}">
                <a16:creationId xmlns:a16="http://schemas.microsoft.com/office/drawing/2014/main" id="{059E3D28-D629-D045-8F0E-393249FD77B0}"/>
              </a:ext>
            </a:extLst>
          </p:cNvPr>
          <p:cNvSpPr>
            <a:spLocks noGrp="1"/>
          </p:cNvSpPr>
          <p:nvPr>
            <p:ph type="title"/>
          </p:nvPr>
        </p:nvSpPr>
        <p:spPr>
          <a:xfrm>
            <a:off x="1653435" y="136525"/>
            <a:ext cx="10232591" cy="914400"/>
          </a:xfrm>
        </p:spPr>
        <p:txBody>
          <a:bodyPr>
            <a:normAutofit/>
          </a:bodyPr>
          <a:lstStyle>
            <a:lvl1pPr>
              <a:defRPr sz="3600"/>
            </a:lvl1pPr>
          </a:lstStyle>
          <a:p>
            <a:r>
              <a:rPr lang="en-US"/>
              <a:t>Click to edit Master title style</a:t>
            </a:r>
          </a:p>
        </p:txBody>
      </p:sp>
      <p:sp>
        <p:nvSpPr>
          <p:cNvPr id="13" name="Content Placeholder 2">
            <a:extLst>
              <a:ext uri="{FF2B5EF4-FFF2-40B4-BE49-F238E27FC236}">
                <a16:creationId xmlns:a16="http://schemas.microsoft.com/office/drawing/2014/main" id="{71C2E70B-F4ED-2843-B04A-177B081BAD0C}"/>
              </a:ext>
            </a:extLst>
          </p:cNvPr>
          <p:cNvSpPr>
            <a:spLocks noGrp="1"/>
          </p:cNvSpPr>
          <p:nvPr>
            <p:ph idx="10"/>
          </p:nvPr>
        </p:nvSpPr>
        <p:spPr>
          <a:xfrm>
            <a:off x="1653434" y="2035479"/>
            <a:ext cx="4776593" cy="41774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9ED7ADE8-C75B-1542-B267-2D658D00BADE}"/>
              </a:ext>
            </a:extLst>
          </p:cNvPr>
          <p:cNvSpPr>
            <a:spLocks noGrp="1"/>
          </p:cNvSpPr>
          <p:nvPr>
            <p:ph idx="11"/>
          </p:nvPr>
        </p:nvSpPr>
        <p:spPr>
          <a:xfrm>
            <a:off x="7109432" y="2035479"/>
            <a:ext cx="4776593" cy="41774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306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Effect transition="in" filter="fade">
                                      <p:cBhvr>
                                        <p:cTn id="31" dur="500"/>
                                        <p:tgtEl>
                                          <p:spTgt spid="13">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fade">
                                      <p:cBhvr>
                                        <p:cTn id="34" dur="500"/>
                                        <p:tgtEl>
                                          <p:spTgt spid="13">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fade">
                                      <p:cBhvr>
                                        <p:cTn id="37" dur="500"/>
                                        <p:tgtEl>
                                          <p:spTgt spid="13">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500"/>
                                        <p:tgtEl>
                                          <p:spTgt spid="13">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xEl>
                                              <p:pRg st="1" end="1"/>
                                            </p:txEl>
                                          </p:spTgt>
                                        </p:tgtEl>
                                        <p:attrNameLst>
                                          <p:attrName>style.visibility</p:attrName>
                                        </p:attrNameLst>
                                      </p:cBhvr>
                                      <p:to>
                                        <p:strVal val="visible"/>
                                      </p:to>
                                    </p:set>
                                    <p:animEffect transition="in" filter="fade">
                                      <p:cBhvr>
                                        <p:cTn id="46" dur="500"/>
                                        <p:tgtEl>
                                          <p:spTgt spid="14">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xEl>
                                              <p:pRg st="2" end="2"/>
                                            </p:txEl>
                                          </p:spTgt>
                                        </p:tgtEl>
                                        <p:attrNameLst>
                                          <p:attrName>style.visibility</p:attrName>
                                        </p:attrNameLst>
                                      </p:cBhvr>
                                      <p:to>
                                        <p:strVal val="visible"/>
                                      </p:to>
                                    </p:set>
                                    <p:animEffect transition="in" filter="fade">
                                      <p:cBhvr>
                                        <p:cTn id="49" dur="500"/>
                                        <p:tgtEl>
                                          <p:spTgt spid="14">
                                            <p:txEl>
                                              <p:pRg st="2" end="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xEl>
                                              <p:pRg st="3" end="3"/>
                                            </p:txEl>
                                          </p:spTgt>
                                        </p:tgtEl>
                                        <p:attrNameLst>
                                          <p:attrName>style.visibility</p:attrName>
                                        </p:attrNameLst>
                                      </p:cBhvr>
                                      <p:to>
                                        <p:strVal val="visible"/>
                                      </p:to>
                                    </p:set>
                                    <p:animEffect transition="in" filter="fade">
                                      <p:cBhvr>
                                        <p:cTn id="52" dur="500"/>
                                        <p:tgtEl>
                                          <p:spTgt spid="14">
                                            <p:txEl>
                                              <p:pRg st="3" end="3"/>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xEl>
                                              <p:pRg st="4" end="4"/>
                                            </p:txEl>
                                          </p:spTgt>
                                        </p:tgtEl>
                                        <p:attrNameLst>
                                          <p:attrName>style.visibility</p:attrName>
                                        </p:attrNameLst>
                                      </p:cBhvr>
                                      <p:to>
                                        <p:strVal val="visible"/>
                                      </p:to>
                                    </p:set>
                                    <p:animEffect transition="in" filter="fade">
                                      <p:cBhvr>
                                        <p:cTn id="5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2" grpId="0"/>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0608" y="504273"/>
            <a:ext cx="8696121"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88894" y="1644429"/>
            <a:ext cx="10170458" cy="49362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A24B5C6-09D6-8CAD-2CBA-D4C50A97C8BF}"/>
              </a:ext>
            </a:extLst>
          </p:cNvPr>
          <p:cNvCxnSpPr/>
          <p:nvPr userDrawn="1"/>
        </p:nvCxnSpPr>
        <p:spPr>
          <a:xfrm>
            <a:off x="29028" y="0"/>
            <a:ext cx="0" cy="685800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622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457200" rtl="0" eaLnBrk="1" latinLnBrk="0" hangingPunct="1">
        <a:spcBef>
          <a:spcPct val="0"/>
        </a:spcBef>
        <a:buNone/>
        <a:defRPr sz="3600" b="1" i="0" kern="1200">
          <a:solidFill>
            <a:schemeClr val="accent4"/>
          </a:solidFill>
          <a:latin typeface="Century Gothic" panose="020B0502020202020204" pitchFamily="34" charset="0"/>
          <a:ea typeface="Century Gothic" panose="020B0502020202020204" pitchFamily="34" charset="0"/>
          <a:cs typeface="Century Gothic" panose="020B0502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5"/>
        </a:buClr>
        <a:buSzPct val="90000"/>
        <a:buFont typeface="Wingdings 3" charset="2"/>
        <a:buChar char=""/>
        <a:defRPr sz="2000" b="0" i="0" kern="1200">
          <a:solidFill>
            <a:schemeClr val="tx1">
              <a:lumMod val="75000"/>
              <a:lumOff val="25000"/>
            </a:schemeClr>
          </a:solidFill>
          <a:latin typeface="Century Gothic" panose="020B0502020202020204" pitchFamily="34" charset="0"/>
          <a:ea typeface="Century Gothic" panose="020B0502020202020204" pitchFamily="34" charset="0"/>
          <a:cs typeface="Century Gothic" panose="020B0502020202020204" pitchFamily="34" charset="0"/>
        </a:defRPr>
      </a:lvl1pPr>
      <a:lvl2pPr marL="742950" indent="-285750" algn="l" defTabSz="457200" rtl="0" eaLnBrk="1" latinLnBrk="0" hangingPunct="1">
        <a:spcBef>
          <a:spcPts val="1000"/>
        </a:spcBef>
        <a:spcAft>
          <a:spcPts val="0"/>
        </a:spcAft>
        <a:buClr>
          <a:schemeClr val="accent5"/>
        </a:buClr>
        <a:buSzPct val="90000"/>
        <a:buFont typeface="Wingdings 3" charset="2"/>
        <a:buChar char=""/>
        <a:defRPr sz="1800" b="0" i="0" kern="1200">
          <a:solidFill>
            <a:schemeClr val="tx1">
              <a:lumMod val="75000"/>
              <a:lumOff val="25000"/>
            </a:schemeClr>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gn="l" defTabSz="457200" rtl="0" eaLnBrk="1" latinLnBrk="0" hangingPunct="1">
        <a:spcBef>
          <a:spcPts val="1000"/>
        </a:spcBef>
        <a:spcAft>
          <a:spcPts val="0"/>
        </a:spcAft>
        <a:buClr>
          <a:schemeClr val="accent5"/>
        </a:buClr>
        <a:buSzPct val="90000"/>
        <a:buFont typeface="Wingdings 3" charset="2"/>
        <a:buChar char=""/>
        <a:defRPr sz="1600" b="0" i="0" kern="1200">
          <a:solidFill>
            <a:schemeClr val="tx1">
              <a:lumMod val="75000"/>
              <a:lumOff val="25000"/>
            </a:schemeClr>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gn="l" defTabSz="457200" rtl="0" eaLnBrk="1" latinLnBrk="0" hangingPunct="1">
        <a:spcBef>
          <a:spcPts val="1000"/>
        </a:spcBef>
        <a:spcAft>
          <a:spcPts val="0"/>
        </a:spcAft>
        <a:buClr>
          <a:schemeClr val="accent5"/>
        </a:buClr>
        <a:buSzPct val="90000"/>
        <a:buFont typeface="Wingdings 3" charset="2"/>
        <a:buChar char=""/>
        <a:defRPr sz="1400" b="0" i="0" kern="1200">
          <a:solidFill>
            <a:schemeClr val="tx1">
              <a:lumMod val="75000"/>
              <a:lumOff val="25000"/>
            </a:schemeClr>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gn="l" defTabSz="457200" rtl="0" eaLnBrk="1" latinLnBrk="0" hangingPunct="1">
        <a:spcBef>
          <a:spcPts val="1000"/>
        </a:spcBef>
        <a:spcAft>
          <a:spcPts val="0"/>
        </a:spcAft>
        <a:buClr>
          <a:schemeClr val="accent5"/>
        </a:buClr>
        <a:buSzPct val="90000"/>
        <a:buFont typeface="Wingdings 3" charset="2"/>
        <a:buChar char=""/>
        <a:defRPr sz="1400" b="0" i="0" kern="1200">
          <a:solidFill>
            <a:schemeClr val="tx1">
              <a:lumMod val="75000"/>
              <a:lumOff val="25000"/>
            </a:schemeClr>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FD43-7167-7817-2A63-804A08C01907}"/>
              </a:ext>
            </a:extLst>
          </p:cNvPr>
          <p:cNvSpPr>
            <a:spLocks noGrp="1"/>
          </p:cNvSpPr>
          <p:nvPr>
            <p:ph type="title"/>
          </p:nvPr>
        </p:nvSpPr>
        <p:spPr/>
        <p:txBody>
          <a:bodyPr>
            <a:normAutofit/>
          </a:bodyPr>
          <a:lstStyle/>
          <a:p>
            <a:r>
              <a:rPr lang="en-US"/>
              <a:t>Introductions: </a:t>
            </a:r>
            <a:r>
              <a:rPr lang="en-US" b="0"/>
              <a:t>Compliance Programs Panel</a:t>
            </a:r>
            <a:endParaRPr lang="en-US"/>
          </a:p>
        </p:txBody>
      </p:sp>
      <p:sp>
        <p:nvSpPr>
          <p:cNvPr id="3" name="Content Placeholder 2">
            <a:extLst>
              <a:ext uri="{FF2B5EF4-FFF2-40B4-BE49-F238E27FC236}">
                <a16:creationId xmlns:a16="http://schemas.microsoft.com/office/drawing/2014/main" id="{D02909EF-9E07-06B6-FC75-72F20A7B9A62}"/>
              </a:ext>
            </a:extLst>
          </p:cNvPr>
          <p:cNvSpPr>
            <a:spLocks noGrp="1"/>
          </p:cNvSpPr>
          <p:nvPr>
            <p:ph idx="1"/>
          </p:nvPr>
        </p:nvSpPr>
        <p:spPr/>
        <p:txBody>
          <a:bodyPr/>
          <a:lstStyle/>
          <a:p>
            <a:endParaRPr lang="en-US"/>
          </a:p>
        </p:txBody>
      </p:sp>
      <p:grpSp>
        <p:nvGrpSpPr>
          <p:cNvPr id="9" name="Group 8">
            <a:extLst>
              <a:ext uri="{FF2B5EF4-FFF2-40B4-BE49-F238E27FC236}">
                <a16:creationId xmlns:a16="http://schemas.microsoft.com/office/drawing/2014/main" id="{7A22AD06-0C6B-1B3E-E631-7D465B599F1B}"/>
              </a:ext>
            </a:extLst>
          </p:cNvPr>
          <p:cNvGrpSpPr/>
          <p:nvPr/>
        </p:nvGrpSpPr>
        <p:grpSpPr>
          <a:xfrm>
            <a:off x="2822788" y="3974169"/>
            <a:ext cx="6969129" cy="2297211"/>
            <a:chOff x="4484266" y="2415623"/>
            <a:chExt cx="6969129" cy="2297211"/>
          </a:xfrm>
        </p:grpSpPr>
        <p:sp>
          <p:nvSpPr>
            <p:cNvPr id="23" name="TextBox 22">
              <a:extLst>
                <a:ext uri="{FF2B5EF4-FFF2-40B4-BE49-F238E27FC236}">
                  <a16:creationId xmlns:a16="http://schemas.microsoft.com/office/drawing/2014/main" id="{8AB2E3E6-D045-C0FB-CB23-E835F0F7A48E}"/>
                </a:ext>
              </a:extLst>
            </p:cNvPr>
            <p:cNvSpPr txBox="1"/>
            <p:nvPr/>
          </p:nvSpPr>
          <p:spPr>
            <a:xfrm>
              <a:off x="4484266" y="4343502"/>
              <a:ext cx="2175443" cy="369332"/>
            </a:xfrm>
            <a:prstGeom prst="rect">
              <a:avLst/>
            </a:prstGeom>
            <a:noFill/>
          </p:spPr>
          <p:txBody>
            <a:bodyPr wrap="square" rtlCol="0">
              <a:spAutoFit/>
            </a:bodyPr>
            <a:lstStyle/>
            <a:p>
              <a:pPr algn="ctr"/>
              <a:r>
                <a:rPr lang="en-US" b="1">
                  <a:solidFill>
                    <a:schemeClr val="accent4"/>
                  </a:solidFill>
                </a:rPr>
                <a:t>Dale</a:t>
              </a:r>
              <a:r>
                <a:rPr lang="en-US" b="1">
                  <a:solidFill>
                    <a:schemeClr val="accent1"/>
                  </a:solidFill>
                </a:rPr>
                <a:t> </a:t>
              </a:r>
              <a:r>
                <a:rPr lang="en-US" b="1">
                  <a:solidFill>
                    <a:schemeClr val="accent4"/>
                  </a:solidFill>
                </a:rPr>
                <a:t>Simpson</a:t>
              </a:r>
            </a:p>
          </p:txBody>
        </p:sp>
        <p:pic>
          <p:nvPicPr>
            <p:cNvPr id="24" name="Picture 23">
              <a:extLst>
                <a:ext uri="{FF2B5EF4-FFF2-40B4-BE49-F238E27FC236}">
                  <a16:creationId xmlns:a16="http://schemas.microsoft.com/office/drawing/2014/main" id="{47D8CBF6-8890-1B31-20B1-A8DDB823B9BE}"/>
                </a:ext>
              </a:extLst>
            </p:cNvPr>
            <p:cNvPicPr>
              <a:picLocks noChangeAspect="1"/>
            </p:cNvPicPr>
            <p:nvPr/>
          </p:nvPicPr>
          <p:blipFill rotWithShape="1">
            <a:blip r:embed="rId2"/>
            <a:srcRect l="10958" t="8513" r="7356" b="26827"/>
            <a:stretch/>
          </p:blipFill>
          <p:spPr>
            <a:xfrm>
              <a:off x="4679945" y="2415623"/>
              <a:ext cx="1866373" cy="184669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5" name="TextBox 24">
              <a:extLst>
                <a:ext uri="{FF2B5EF4-FFF2-40B4-BE49-F238E27FC236}">
                  <a16:creationId xmlns:a16="http://schemas.microsoft.com/office/drawing/2014/main" id="{4644DB72-A5DC-0B9B-65B4-28B98D71C547}"/>
                </a:ext>
              </a:extLst>
            </p:cNvPr>
            <p:cNvSpPr txBox="1"/>
            <p:nvPr/>
          </p:nvSpPr>
          <p:spPr>
            <a:xfrm>
              <a:off x="6882468" y="4343502"/>
              <a:ext cx="2175443" cy="369332"/>
            </a:xfrm>
            <a:prstGeom prst="rect">
              <a:avLst/>
            </a:prstGeom>
            <a:noFill/>
          </p:spPr>
          <p:txBody>
            <a:bodyPr wrap="square" rtlCol="0">
              <a:spAutoFit/>
            </a:bodyPr>
            <a:lstStyle/>
            <a:p>
              <a:pPr algn="ctr"/>
              <a:r>
                <a:rPr lang="en-US" b="1">
                  <a:solidFill>
                    <a:schemeClr val="accent4"/>
                  </a:solidFill>
                </a:rPr>
                <a:t>Christen Lewis</a:t>
              </a:r>
            </a:p>
          </p:txBody>
        </p:sp>
        <p:pic>
          <p:nvPicPr>
            <p:cNvPr id="26" name="Picture 25">
              <a:extLst>
                <a:ext uri="{FF2B5EF4-FFF2-40B4-BE49-F238E27FC236}">
                  <a16:creationId xmlns:a16="http://schemas.microsoft.com/office/drawing/2014/main" id="{49BE1DA9-E36B-11FA-4834-84BA180D2E7A}"/>
                </a:ext>
              </a:extLst>
            </p:cNvPr>
            <p:cNvPicPr>
              <a:picLocks noChangeAspect="1"/>
            </p:cNvPicPr>
            <p:nvPr/>
          </p:nvPicPr>
          <p:blipFill>
            <a:blip r:embed="rId3"/>
            <a:srcRect t="3280" b="3280"/>
            <a:stretch/>
          </p:blipFill>
          <p:spPr>
            <a:xfrm>
              <a:off x="7078147" y="2415623"/>
              <a:ext cx="1866373" cy="184669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7" name="TextBox 26">
              <a:extLst>
                <a:ext uri="{FF2B5EF4-FFF2-40B4-BE49-F238E27FC236}">
                  <a16:creationId xmlns:a16="http://schemas.microsoft.com/office/drawing/2014/main" id="{568811FA-AB31-9AD1-6355-4F10CC535D93}"/>
                </a:ext>
              </a:extLst>
            </p:cNvPr>
            <p:cNvSpPr txBox="1"/>
            <p:nvPr/>
          </p:nvSpPr>
          <p:spPr>
            <a:xfrm>
              <a:off x="9277952" y="4343502"/>
              <a:ext cx="2175443" cy="369332"/>
            </a:xfrm>
            <a:prstGeom prst="rect">
              <a:avLst/>
            </a:prstGeom>
            <a:noFill/>
          </p:spPr>
          <p:txBody>
            <a:bodyPr wrap="square" rtlCol="0">
              <a:spAutoFit/>
            </a:bodyPr>
            <a:lstStyle/>
            <a:p>
              <a:pPr algn="ctr"/>
              <a:r>
                <a:rPr lang="en-US" b="1">
                  <a:solidFill>
                    <a:schemeClr val="accent4"/>
                  </a:solidFill>
                </a:rPr>
                <a:t>Danielle Pennington</a:t>
              </a:r>
            </a:p>
          </p:txBody>
        </p:sp>
        <p:pic>
          <p:nvPicPr>
            <p:cNvPr id="28" name="Picture 27">
              <a:extLst>
                <a:ext uri="{FF2B5EF4-FFF2-40B4-BE49-F238E27FC236}">
                  <a16:creationId xmlns:a16="http://schemas.microsoft.com/office/drawing/2014/main" id="{720663B9-F67D-8535-B1AA-7976558CB71A}"/>
                </a:ext>
              </a:extLst>
            </p:cNvPr>
            <p:cNvPicPr>
              <a:picLocks noChangeAspect="1"/>
            </p:cNvPicPr>
            <p:nvPr/>
          </p:nvPicPr>
          <p:blipFill rotWithShape="1">
            <a:blip r:embed="rId4"/>
            <a:srcRect l="4004" t="16383" r="-1" b="12378"/>
            <a:stretch/>
          </p:blipFill>
          <p:spPr>
            <a:xfrm>
              <a:off x="9473631" y="2415623"/>
              <a:ext cx="1866373" cy="184669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pSp>
      <p:grpSp>
        <p:nvGrpSpPr>
          <p:cNvPr id="8" name="Group 7">
            <a:extLst>
              <a:ext uri="{FF2B5EF4-FFF2-40B4-BE49-F238E27FC236}">
                <a16:creationId xmlns:a16="http://schemas.microsoft.com/office/drawing/2014/main" id="{00FF67D6-CBE6-6B8A-F0E2-CBA133CB1A32}"/>
              </a:ext>
            </a:extLst>
          </p:cNvPr>
          <p:cNvGrpSpPr/>
          <p:nvPr/>
        </p:nvGrpSpPr>
        <p:grpSpPr>
          <a:xfrm>
            <a:off x="4063032" y="1447584"/>
            <a:ext cx="4573645" cy="2574210"/>
            <a:chOff x="2238464" y="2568023"/>
            <a:chExt cx="4573645" cy="2574210"/>
          </a:xfrm>
        </p:grpSpPr>
        <p:sp>
          <p:nvSpPr>
            <p:cNvPr id="4" name="TextBox 3">
              <a:extLst>
                <a:ext uri="{FF2B5EF4-FFF2-40B4-BE49-F238E27FC236}">
                  <a16:creationId xmlns:a16="http://schemas.microsoft.com/office/drawing/2014/main" id="{A7C46FFE-B226-96B2-6AA0-C300305791D4}"/>
                </a:ext>
              </a:extLst>
            </p:cNvPr>
            <p:cNvSpPr txBox="1"/>
            <p:nvPr/>
          </p:nvSpPr>
          <p:spPr>
            <a:xfrm>
              <a:off x="2238464" y="4495902"/>
              <a:ext cx="2175443" cy="646331"/>
            </a:xfrm>
            <a:prstGeom prst="rect">
              <a:avLst/>
            </a:prstGeom>
            <a:noFill/>
          </p:spPr>
          <p:txBody>
            <a:bodyPr wrap="square" rtlCol="0">
              <a:spAutoFit/>
            </a:bodyPr>
            <a:lstStyle/>
            <a:p>
              <a:pPr algn="ctr"/>
              <a:r>
                <a:rPr lang="en-US" b="1">
                  <a:solidFill>
                    <a:schemeClr val="accent4"/>
                  </a:solidFill>
                </a:rPr>
                <a:t>John Vecchiarelli</a:t>
              </a:r>
            </a:p>
            <a:p>
              <a:pPr algn="ctr"/>
              <a:endParaRPr lang="en-US" b="1">
                <a:solidFill>
                  <a:schemeClr val="accent4"/>
                </a:solidFill>
              </a:endParaRPr>
            </a:p>
          </p:txBody>
        </p:sp>
        <p:pic>
          <p:nvPicPr>
            <p:cNvPr id="5" name="Picture 4">
              <a:extLst>
                <a:ext uri="{FF2B5EF4-FFF2-40B4-BE49-F238E27FC236}">
                  <a16:creationId xmlns:a16="http://schemas.microsoft.com/office/drawing/2014/main" id="{17805DE1-CD6F-47FB-ED0F-E1C61E330027}"/>
                </a:ext>
              </a:extLst>
            </p:cNvPr>
            <p:cNvPicPr>
              <a:picLocks noChangeAspect="1"/>
            </p:cNvPicPr>
            <p:nvPr/>
          </p:nvPicPr>
          <p:blipFill>
            <a:blip r:embed="rId5"/>
            <a:srcRect t="527" b="527"/>
            <a:stretch/>
          </p:blipFill>
          <p:spPr>
            <a:xfrm>
              <a:off x="2434143" y="2568023"/>
              <a:ext cx="1866373" cy="184669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89826FDB-8B67-5F36-53CD-C8F579988E9D}"/>
                </a:ext>
              </a:extLst>
            </p:cNvPr>
            <p:cNvSpPr txBox="1"/>
            <p:nvPr/>
          </p:nvSpPr>
          <p:spPr>
            <a:xfrm>
              <a:off x="4636666" y="4495902"/>
              <a:ext cx="2175443" cy="369332"/>
            </a:xfrm>
            <a:prstGeom prst="rect">
              <a:avLst/>
            </a:prstGeom>
            <a:noFill/>
          </p:spPr>
          <p:txBody>
            <a:bodyPr wrap="square" rtlCol="0">
              <a:spAutoFit/>
            </a:bodyPr>
            <a:lstStyle/>
            <a:p>
              <a:pPr algn="ctr"/>
              <a:r>
                <a:rPr lang="en-US" b="1">
                  <a:solidFill>
                    <a:schemeClr val="accent4"/>
                  </a:solidFill>
                </a:rPr>
                <a:t>Mary </a:t>
              </a:r>
              <a:r>
                <a:rPr lang="en-US" b="1" err="1">
                  <a:solidFill>
                    <a:schemeClr val="accent4"/>
                  </a:solidFill>
                </a:rPr>
                <a:t>Mosiman</a:t>
              </a:r>
              <a:endParaRPr lang="en-US" b="1">
                <a:solidFill>
                  <a:schemeClr val="accent4"/>
                </a:solidFill>
              </a:endParaRPr>
            </a:p>
          </p:txBody>
        </p:sp>
        <p:pic>
          <p:nvPicPr>
            <p:cNvPr id="7" name="Picture 6">
              <a:extLst>
                <a:ext uri="{FF2B5EF4-FFF2-40B4-BE49-F238E27FC236}">
                  <a16:creationId xmlns:a16="http://schemas.microsoft.com/office/drawing/2014/main" id="{E5287D13-91A9-03BC-AA7C-FEAB052E5EC8}"/>
                </a:ext>
              </a:extLst>
            </p:cNvPr>
            <p:cNvPicPr>
              <a:picLocks noChangeAspect="1"/>
            </p:cNvPicPr>
            <p:nvPr/>
          </p:nvPicPr>
          <p:blipFill>
            <a:blip r:embed="rId6"/>
            <a:srcRect t="10422" b="10422"/>
            <a:stretch/>
          </p:blipFill>
          <p:spPr>
            <a:xfrm>
              <a:off x="4832345" y="2568023"/>
              <a:ext cx="1866373" cy="184669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363523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6F6B-0C06-604B-AB20-0A97F8E138AA}"/>
              </a:ext>
            </a:extLst>
          </p:cNvPr>
          <p:cNvSpPr>
            <a:spLocks noGrp="1"/>
          </p:cNvSpPr>
          <p:nvPr>
            <p:ph type="title"/>
          </p:nvPr>
        </p:nvSpPr>
        <p:spPr/>
        <p:txBody>
          <a:bodyPr/>
          <a:lstStyle/>
          <a:p>
            <a:r>
              <a:rPr lang="en-US" dirty="0"/>
              <a:t>Panel Questions-Page 7</a:t>
            </a:r>
          </a:p>
        </p:txBody>
      </p:sp>
      <p:sp>
        <p:nvSpPr>
          <p:cNvPr id="3" name="Content Placeholder 2">
            <a:extLst>
              <a:ext uri="{FF2B5EF4-FFF2-40B4-BE49-F238E27FC236}">
                <a16:creationId xmlns:a16="http://schemas.microsoft.com/office/drawing/2014/main" id="{F09E7808-63E3-8D9A-A120-3EA38550B599}"/>
              </a:ext>
            </a:extLst>
          </p:cNvPr>
          <p:cNvSpPr>
            <a:spLocks noGrp="1"/>
          </p:cNvSpPr>
          <p:nvPr>
            <p:ph idx="1"/>
          </p:nvPr>
        </p:nvSpPr>
        <p:spPr/>
        <p:txBody>
          <a:bodyPr/>
          <a:lstStyle/>
          <a:p>
            <a:pPr marL="0" indent="0">
              <a:buNone/>
            </a:pPr>
            <a:r>
              <a:rPr lang="en-US" sz="2400" dirty="0">
                <a:latin typeface="Calibri" panose="020F0502020204030204" pitchFamily="34" charset="0"/>
                <a:cs typeface="Calibri" panose="020F0502020204030204" pitchFamily="34" charset="0"/>
              </a:rPr>
              <a:t>I think back to when we went live with </a:t>
            </a:r>
            <a:r>
              <a:rPr lang="en-US" sz="2400" dirty="0" err="1">
                <a:latin typeface="Calibri" panose="020F0502020204030204" pitchFamily="34" charset="0"/>
                <a:cs typeface="Calibri" panose="020F0502020204030204" pitchFamily="34" charset="0"/>
              </a:rPr>
              <a:t>GenTax</a:t>
            </a:r>
            <a:r>
              <a:rPr lang="en-US" sz="2400" dirty="0">
                <a:latin typeface="Calibri" panose="020F0502020204030204" pitchFamily="34" charset="0"/>
                <a:cs typeface="Calibri" panose="020F0502020204030204" pitchFamily="34" charset="0"/>
              </a:rPr>
              <a:t> in Colorado, it was one of my most worthwhile accomplishments and it changed the way we administered taxes forever. I offer my sincere congratulations on your successful project.</a:t>
            </a:r>
          </a:p>
          <a:p>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effectLst/>
                <a:latin typeface="Calibri" panose="020F0502020204030204" pitchFamily="34" charset="0"/>
                <a:ea typeface="Times New Roman" panose="02020603050405020304" pitchFamily="18" charset="0"/>
                <a:cs typeface="Calibri" panose="020F0502020204030204" pitchFamily="34" charset="0"/>
              </a:rPr>
              <a:t>Christen, Idaho is one of my client sites and I know that you folks have been automating many things recently, especially in Compliance. Please take a few minutes and tell us about what things you have automated and why you decided to automate this activities.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822051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0398-21B6-830A-BFA8-93FCC3B4B9B4}"/>
              </a:ext>
            </a:extLst>
          </p:cNvPr>
          <p:cNvSpPr>
            <a:spLocks noGrp="1"/>
          </p:cNvSpPr>
          <p:nvPr>
            <p:ph type="title"/>
          </p:nvPr>
        </p:nvSpPr>
        <p:spPr/>
        <p:txBody>
          <a:bodyPr/>
          <a:lstStyle/>
          <a:p>
            <a:r>
              <a:rPr lang="en-US" dirty="0"/>
              <a:t>Panel Questions-Page 8</a:t>
            </a:r>
          </a:p>
        </p:txBody>
      </p:sp>
      <p:sp>
        <p:nvSpPr>
          <p:cNvPr id="3" name="Content Placeholder 2">
            <a:extLst>
              <a:ext uri="{FF2B5EF4-FFF2-40B4-BE49-F238E27FC236}">
                <a16:creationId xmlns:a16="http://schemas.microsoft.com/office/drawing/2014/main" id="{750E988E-0111-D5CB-1F4E-D8039EF90CEE}"/>
              </a:ext>
            </a:extLst>
          </p:cNvPr>
          <p:cNvSpPr>
            <a:spLocks noGrp="1"/>
          </p:cNvSpPr>
          <p:nvPr>
            <p:ph idx="1"/>
          </p:nvPr>
        </p:nvSpPr>
        <p:spPr/>
        <p:txBody>
          <a:bodyPr/>
          <a:lstStyle/>
          <a:p>
            <a:endParaRPr lang="en-US" dirty="0"/>
          </a:p>
          <a:p>
            <a:pPr marL="0" indent="0">
              <a:buNone/>
            </a:pPr>
            <a:r>
              <a:rPr lang="en-US" sz="2400" dirty="0">
                <a:latin typeface="Calibri" panose="020F0502020204030204" pitchFamily="34" charset="0"/>
                <a:cs typeface="Calibri" panose="020F0502020204030204" pitchFamily="34" charset="0"/>
              </a:rPr>
              <a:t>Christen, was making things easier for the taxpayer one of the goals of your automation efforts or was it focused primarily on employee workload reduction?  </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11430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spcBef>
                <a:spcPts val="0"/>
              </a:spcBef>
              <a:spcAft>
                <a:spcPts val="0"/>
              </a:spcAft>
              <a:buNone/>
            </a:pPr>
            <a:r>
              <a:rPr lang="en-US" sz="2400" dirty="0">
                <a:effectLst/>
                <a:latin typeface="Calibri" panose="020F0502020204030204" pitchFamily="34" charset="0"/>
                <a:ea typeface="Times New Roman" panose="02020603050405020304" pitchFamily="18" charset="0"/>
                <a:cs typeface="Calibri" panose="020F0502020204030204" pitchFamily="34" charset="0"/>
              </a:rPr>
              <a:t>Danielle, Communicating clearly and making it easy for taxpayers to comply is a win/win for both the agency and the taxpayer. Allowing taxpayers to do more online, reduces errors and frees up staff time for higher value activities. Can you tell us is Montana attempting to leverage more e-Service options?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37587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222F7-D627-42E3-E63B-4D700858A462}"/>
              </a:ext>
            </a:extLst>
          </p:cNvPr>
          <p:cNvSpPr>
            <a:spLocks noGrp="1"/>
          </p:cNvSpPr>
          <p:nvPr>
            <p:ph type="title"/>
          </p:nvPr>
        </p:nvSpPr>
        <p:spPr/>
        <p:txBody>
          <a:bodyPr/>
          <a:lstStyle/>
          <a:p>
            <a:r>
              <a:rPr lang="en-US" dirty="0"/>
              <a:t>Panel Questions-Final Page </a:t>
            </a:r>
          </a:p>
        </p:txBody>
      </p:sp>
      <p:sp>
        <p:nvSpPr>
          <p:cNvPr id="3" name="Content Placeholder 2">
            <a:extLst>
              <a:ext uri="{FF2B5EF4-FFF2-40B4-BE49-F238E27FC236}">
                <a16:creationId xmlns:a16="http://schemas.microsoft.com/office/drawing/2014/main" id="{D9379F6C-5EAE-38F5-D9C1-52FF877013FF}"/>
              </a:ext>
            </a:extLst>
          </p:cNvPr>
          <p:cNvSpPr>
            <a:spLocks noGrp="1"/>
          </p:cNvSpPr>
          <p:nvPr>
            <p:ph idx="1"/>
          </p:nvPr>
        </p:nvSpPr>
        <p:spPr/>
        <p:txBody>
          <a:bodyPr/>
          <a:lstStyle/>
          <a:p>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Danielle, I think that most taxpayers want to be compliant but that they are not tax experts, did you get any positive feedback from citizens about e-Services?</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0" indent="0">
              <a:buNone/>
            </a:pPr>
            <a:r>
              <a:rPr lang="en-US" sz="2400" dirty="0">
                <a:effectLst/>
                <a:latin typeface="Calibri" panose="020F0502020204030204" pitchFamily="34" charset="0"/>
                <a:ea typeface="Times New Roman" panose="02020603050405020304" pitchFamily="18" charset="0"/>
                <a:cs typeface="Calibri" panose="020F0502020204030204" pitchFamily="34" charset="0"/>
              </a:rPr>
              <a:t>Dale, can you tell us is Pennsylvania considering the use of FAST Collection Services? Has your agency developed a vision for your analytics-assisted collection strategies? Do you know which FCS strategies you will implement?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54360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668D-C4B6-33F7-41B9-BB676D412556}"/>
              </a:ext>
            </a:extLst>
          </p:cNvPr>
          <p:cNvSpPr>
            <a:spLocks noGrp="1"/>
          </p:cNvSpPr>
          <p:nvPr>
            <p:ph type="title"/>
          </p:nvPr>
        </p:nvSpPr>
        <p:spPr/>
        <p:txBody>
          <a:bodyPr/>
          <a:lstStyle/>
          <a:p>
            <a:r>
              <a:rPr lang="en-US" dirty="0"/>
              <a:t>Panel Questions-Final</a:t>
            </a:r>
          </a:p>
        </p:txBody>
      </p:sp>
      <p:sp>
        <p:nvSpPr>
          <p:cNvPr id="3" name="Content Placeholder 2">
            <a:extLst>
              <a:ext uri="{FF2B5EF4-FFF2-40B4-BE49-F238E27FC236}">
                <a16:creationId xmlns:a16="http://schemas.microsoft.com/office/drawing/2014/main" id="{F0D85757-90E0-A7E5-EB1A-5012FE2F7DCA}"/>
              </a:ext>
            </a:extLst>
          </p:cNvPr>
          <p:cNvSpPr>
            <a:spLocks noGrp="1"/>
          </p:cNvSpPr>
          <p:nvPr>
            <p:ph idx="1"/>
          </p:nvPr>
        </p:nvSpPr>
        <p:spPr/>
        <p:txBody>
          <a:bodyPr>
            <a:normAutofit/>
          </a:bodyPr>
          <a:lstStyle/>
          <a:p>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Thank you, Dale that is very interesting, and enlightening. </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The final question that I have for each of our panelists is:</a:t>
            </a:r>
          </a:p>
          <a:p>
            <a:pPr marL="0" indent="0">
              <a:buNone/>
            </a:pPr>
            <a:r>
              <a:rPr lang="en-US" sz="2400" dirty="0">
                <a:latin typeface="Calibri" panose="020F0502020204030204" pitchFamily="34" charset="0"/>
                <a:cs typeface="Calibri" panose="020F0502020204030204" pitchFamily="34" charset="0"/>
              </a:rPr>
              <a:t>Does your agency have any new, unusual, exciting or interesting compliance programs that you are considering or in the process of developing?  </a:t>
            </a:r>
          </a:p>
        </p:txBody>
      </p:sp>
    </p:spTree>
    <p:extLst>
      <p:ext uri="{BB962C8B-B14F-4D97-AF65-F5344CB8AC3E}">
        <p14:creationId xmlns:p14="http://schemas.microsoft.com/office/powerpoint/2010/main" val="3006668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13AC-21BD-6AFE-70A2-0E132D2A8253}"/>
              </a:ext>
            </a:extLst>
          </p:cNvPr>
          <p:cNvSpPr>
            <a:spLocks noGrp="1"/>
          </p:cNvSpPr>
          <p:nvPr>
            <p:ph type="title"/>
          </p:nvPr>
        </p:nvSpPr>
        <p:spPr/>
        <p:txBody>
          <a:bodyPr/>
          <a:lstStyle/>
          <a:p>
            <a:r>
              <a:rPr lang="en-US" dirty="0"/>
              <a:t>Closing Comments</a:t>
            </a:r>
          </a:p>
        </p:txBody>
      </p:sp>
      <p:sp>
        <p:nvSpPr>
          <p:cNvPr id="3" name="Content Placeholder 2">
            <a:extLst>
              <a:ext uri="{FF2B5EF4-FFF2-40B4-BE49-F238E27FC236}">
                <a16:creationId xmlns:a16="http://schemas.microsoft.com/office/drawing/2014/main" id="{3E468B02-C6AA-7F2C-F7A6-6932ADACA874}"/>
              </a:ext>
            </a:extLst>
          </p:cNvPr>
          <p:cNvSpPr>
            <a:spLocks noGrp="1"/>
          </p:cNvSpPr>
          <p:nvPr>
            <p:ph idx="1"/>
          </p:nvPr>
        </p:nvSpPr>
        <p:spPr/>
        <p:txBody>
          <a:bodyPr/>
          <a:lstStyle/>
          <a:p>
            <a:pPr marL="0" indent="0">
              <a:buNone/>
            </a:pPr>
            <a:r>
              <a:rPr lang="en-US" dirty="0"/>
              <a:t>That concludes our panel discussion, please join me in thanking our panelists.</a:t>
            </a:r>
          </a:p>
          <a:p>
            <a:pPr marL="0" indent="0">
              <a:buNone/>
            </a:pPr>
            <a:endParaRPr lang="en-US" dirty="0"/>
          </a:p>
          <a:p>
            <a:pPr marL="0" indent="0">
              <a:buNone/>
            </a:pPr>
            <a:r>
              <a:rPr lang="en-US" dirty="0">
                <a:solidFill>
                  <a:srgbClr val="FF0000"/>
                </a:solidFill>
              </a:rPr>
              <a:t>If time permits, we may do a quick Audience Q&amp;A</a:t>
            </a:r>
          </a:p>
        </p:txBody>
      </p:sp>
    </p:spTree>
    <p:extLst>
      <p:ext uri="{BB962C8B-B14F-4D97-AF65-F5344CB8AC3E}">
        <p14:creationId xmlns:p14="http://schemas.microsoft.com/office/powerpoint/2010/main" val="873856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3E28-C44F-D58D-42C9-7DA04995D4E6}"/>
              </a:ext>
            </a:extLst>
          </p:cNvPr>
          <p:cNvSpPr>
            <a:spLocks noGrp="1"/>
          </p:cNvSpPr>
          <p:nvPr>
            <p:ph type="title"/>
          </p:nvPr>
        </p:nvSpPr>
        <p:spPr/>
        <p:txBody>
          <a:bodyPr/>
          <a:lstStyle/>
          <a:p>
            <a:r>
              <a:rPr lang="en-US" dirty="0"/>
              <a:t>Bonus Questions-If Needed</a:t>
            </a:r>
          </a:p>
        </p:txBody>
      </p:sp>
      <p:sp>
        <p:nvSpPr>
          <p:cNvPr id="3" name="Content Placeholder 2">
            <a:extLst>
              <a:ext uri="{FF2B5EF4-FFF2-40B4-BE49-F238E27FC236}">
                <a16:creationId xmlns:a16="http://schemas.microsoft.com/office/drawing/2014/main" id="{6BA9AE7F-0B7F-CF89-CD48-920A104A800B}"/>
              </a:ext>
            </a:extLst>
          </p:cNvPr>
          <p:cNvSpPr>
            <a:spLocks noGrp="1"/>
          </p:cNvSpPr>
          <p:nvPr>
            <p:ph idx="1"/>
          </p:nvPr>
        </p:nvSpPr>
        <p:spPr/>
        <p:txBody>
          <a:bodyPr>
            <a:normAutofit fontScale="92500"/>
          </a:bodyPr>
          <a:lstStyle/>
          <a:p>
            <a:pPr marL="342900" marR="0" lvl="0" indent="-342900">
              <a:spcAft>
                <a:spcPts val="0"/>
              </a:spcAft>
              <a:buFont typeface="+mj-lt"/>
              <a:buAutoNum type="arabicPeriod"/>
              <a:tabLst>
                <a:tab pos="457200" algn="l"/>
              </a:tabLst>
            </a:pPr>
            <a:r>
              <a:rPr lang="en-US" sz="2400" dirty="0">
                <a:effectLst/>
                <a:latin typeface="Calibri" panose="020F0502020204030204" pitchFamily="34" charset="0"/>
                <a:ea typeface="Times New Roman" panose="02020603050405020304" pitchFamily="18" charset="0"/>
              </a:rPr>
              <a:t>Danielle Pennington. As bureau chief of Collections have you introduced any other enhancements that you want to mention? You have described easier customer access to self-serve online and more clear language when communicating with taxpayers. How about for staff have you made any changes that make their work more efficient?</a:t>
            </a:r>
            <a:endParaRPr lang="en-US" sz="2400" dirty="0">
              <a:effectLst/>
              <a:latin typeface="Calibri" panose="020F0502020204030204" pitchFamily="34" charset="0"/>
              <a:ea typeface="Calibri" panose="020F0502020204030204" pitchFamily="34" charset="0"/>
            </a:endParaRPr>
          </a:p>
          <a:p>
            <a:pPr marL="342900" marR="0" lvl="0" indent="-342900">
              <a:spcAft>
                <a:spcPts val="0"/>
              </a:spcAft>
              <a:buFont typeface="+mj-lt"/>
              <a:buAutoNum type="arabicPeriod"/>
              <a:tabLst>
                <a:tab pos="457200" algn="l"/>
              </a:tabLst>
            </a:pPr>
            <a:r>
              <a:rPr lang="en-US" sz="2400" dirty="0">
                <a:effectLst/>
                <a:latin typeface="Calibri" panose="020F0502020204030204" pitchFamily="34" charset="0"/>
                <a:ea typeface="Times New Roman" panose="02020603050405020304" pitchFamily="18" charset="0"/>
              </a:rPr>
              <a:t>Mary </a:t>
            </a:r>
            <a:r>
              <a:rPr lang="en-US" sz="2400" dirty="0" err="1">
                <a:effectLst/>
                <a:latin typeface="Calibri" panose="020F0502020204030204" pitchFamily="34" charset="0"/>
                <a:ea typeface="Times New Roman" panose="02020603050405020304" pitchFamily="18" charset="0"/>
              </a:rPr>
              <a:t>Mosiman</a:t>
            </a:r>
            <a:r>
              <a:rPr lang="en-US" sz="2400" dirty="0">
                <a:effectLst/>
                <a:latin typeface="Calibri" panose="020F0502020204030204" pitchFamily="34" charset="0"/>
                <a:ea typeface="Times New Roman" panose="02020603050405020304" pitchFamily="18" charset="0"/>
              </a:rPr>
              <a:t>. Has working with FAST enabled your state to work more effectively for Iowa taxpayers? If yes, please share some of your insights with us.</a:t>
            </a:r>
            <a:endParaRPr lang="en-US" sz="2400" dirty="0">
              <a:effectLst/>
              <a:latin typeface="Calibri" panose="020F0502020204030204" pitchFamily="34" charset="0"/>
              <a:ea typeface="Calibri" panose="020F0502020204030204" pitchFamily="34" charset="0"/>
            </a:endParaRPr>
          </a:p>
          <a:p>
            <a:pPr marL="342900" marR="0" lvl="0" indent="-342900">
              <a:spcAft>
                <a:spcPts val="0"/>
              </a:spcAft>
              <a:buFont typeface="+mj-lt"/>
              <a:buAutoNum type="arabicPeriod"/>
              <a:tabLst>
                <a:tab pos="457200" algn="l"/>
              </a:tabLst>
            </a:pPr>
            <a:r>
              <a:rPr lang="en-US" sz="2400" dirty="0">
                <a:effectLst/>
                <a:latin typeface="Calibri" panose="020F0502020204030204" pitchFamily="34" charset="0"/>
                <a:ea typeface="Times New Roman" panose="02020603050405020304" pitchFamily="18" charset="0"/>
              </a:rPr>
              <a:t>Christen Lewis. I understand that your site changed by adding a new letter prior to the filing of a lien or enforced collections. Can you please explain the reasons why and has the outcome been as anticipated?  </a:t>
            </a:r>
          </a:p>
          <a:p>
            <a:pPr>
              <a:buFont typeface="+mj-lt"/>
              <a:buAutoNum type="arabicPeriod"/>
              <a:tabLst>
                <a:tab pos="457200" algn="l"/>
              </a:tabLst>
            </a:pPr>
            <a:r>
              <a:rPr lang="en-US" sz="2400" dirty="0">
                <a:effectLst/>
                <a:latin typeface="Calibri" panose="020F0502020204030204" pitchFamily="34" charset="0"/>
                <a:ea typeface="Times New Roman" panose="02020603050405020304" pitchFamily="18" charset="0"/>
              </a:rPr>
              <a:t>Dale Simpson. </a:t>
            </a:r>
            <a:r>
              <a:rPr lang="en-US" sz="2400">
                <a:effectLst/>
                <a:latin typeface="Calibri" panose="020F0502020204030204" pitchFamily="34" charset="0"/>
                <a:ea typeface="Times New Roman" panose="02020603050405020304" pitchFamily="18" charset="0"/>
              </a:rPr>
              <a:t>Dale, </a:t>
            </a:r>
            <a:r>
              <a:rPr lang="en-US" sz="2400" dirty="0">
                <a:effectLst/>
                <a:latin typeface="Calibri" panose="020F0502020204030204" pitchFamily="34" charset="0"/>
                <a:ea typeface="Times New Roman" panose="02020603050405020304" pitchFamily="18" charset="0"/>
              </a:rPr>
              <a:t>I have been told that PA has used Outside Collection Agencies for some time now, did your agency change its philosophy in regard to the use of these agencies? For example, do you now place delinquencies sooner or do you keep them inhouse longer than you did previously?  </a:t>
            </a:r>
            <a:endParaRPr lang="en-US" sz="2400" dirty="0">
              <a:effectLst/>
              <a:latin typeface="Calibri" panose="020F0502020204030204" pitchFamily="34" charset="0"/>
              <a:ea typeface="Calibri" panose="020F0502020204030204" pitchFamily="34" charset="0"/>
            </a:endParaRPr>
          </a:p>
          <a:p>
            <a:pPr marL="342900" marR="0" lvl="0" indent="-342900">
              <a:spcAft>
                <a:spcPts val="0"/>
              </a:spcAft>
              <a:buFont typeface="+mj-lt"/>
              <a:buAutoNum type="arabicPeriod"/>
              <a:tabLst>
                <a:tab pos="457200" algn="l"/>
              </a:tabLst>
            </a:pP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17727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E827-A5ED-7714-537D-0F5EE4E76CFE}"/>
              </a:ext>
            </a:extLst>
          </p:cNvPr>
          <p:cNvSpPr>
            <a:spLocks noGrp="1"/>
          </p:cNvSpPr>
          <p:nvPr>
            <p:ph type="title"/>
          </p:nvPr>
        </p:nvSpPr>
        <p:spPr/>
        <p:txBody>
          <a:bodyPr/>
          <a:lstStyle/>
          <a:p>
            <a:r>
              <a:rPr lang="en-US" sz="3600" dirty="0"/>
              <a:t>Compliance Panel- General Session</a:t>
            </a:r>
            <a:endParaRPr lang="en-US" dirty="0"/>
          </a:p>
        </p:txBody>
      </p:sp>
      <p:sp>
        <p:nvSpPr>
          <p:cNvPr id="3" name="Content Placeholder 2">
            <a:extLst>
              <a:ext uri="{FF2B5EF4-FFF2-40B4-BE49-F238E27FC236}">
                <a16:creationId xmlns:a16="http://schemas.microsoft.com/office/drawing/2014/main" id="{46C07B37-B158-8008-594E-05A123CE577E}"/>
              </a:ext>
            </a:extLst>
          </p:cNvPr>
          <p:cNvSpPr>
            <a:spLocks noGrp="1"/>
          </p:cNvSpPr>
          <p:nvPr>
            <p:ph idx="1"/>
          </p:nvPr>
        </p:nvSpPr>
        <p:spPr/>
        <p:txBody>
          <a:bodyPr/>
          <a:lstStyle/>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2800" b="0" i="0" u="none" strike="noStrike" cap="none" normalizeH="0" baseline="0" dirty="0">
                <a:ln>
                  <a:noFill/>
                </a:ln>
                <a:effectLst/>
              </a:rPr>
              <a:t>Hello everyone, It is so good to see all of you live and in person at this the first live FAST Compliance Conference since February of 2020. </a:t>
            </a:r>
          </a:p>
          <a:p>
            <a:pPr marL="0" marR="0" lvl="0" indent="0" defTabSz="914400" rtl="0" eaLnBrk="0" fontAlgn="base" latinLnBrk="0" hangingPunct="0">
              <a:lnSpc>
                <a:spcPct val="90000"/>
              </a:lnSpc>
              <a:spcBef>
                <a:spcPct val="0"/>
              </a:spcBef>
              <a:spcAft>
                <a:spcPts val="600"/>
              </a:spcAft>
              <a:buClrTx/>
              <a:buSzTx/>
              <a:buFontTx/>
              <a:buNone/>
              <a:tabLst/>
            </a:pPr>
            <a:endParaRPr lang="en-US" altLang="en-US" sz="2800" dirty="0"/>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2800" b="0" i="0" u="none" strike="noStrike" cap="none" normalizeH="0" baseline="0" dirty="0">
                <a:ln>
                  <a:noFill/>
                </a:ln>
                <a:effectLst/>
              </a:rPr>
              <a:t>I am happy to see you, but I must admit to a little disappointment that I seem to have aged more rapidly than the rest of you during this period of time. </a:t>
            </a:r>
          </a:p>
          <a:p>
            <a:pPr marL="0" marR="0" lvl="0" indent="0" defTabSz="914400" rtl="0" eaLnBrk="0" fontAlgn="base" latinLnBrk="0" hangingPunct="0">
              <a:lnSpc>
                <a:spcPct val="90000"/>
              </a:lnSpc>
              <a:spcBef>
                <a:spcPct val="0"/>
              </a:spcBef>
              <a:spcAft>
                <a:spcPts val="600"/>
              </a:spcAft>
              <a:buClrTx/>
              <a:buSzTx/>
              <a:buFontTx/>
              <a:buNone/>
              <a:tabLst/>
            </a:pPr>
            <a:endParaRPr lang="en-US" altLang="en-US" sz="2800" dirty="0"/>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2800" b="0" i="0" u="none" strike="noStrike" cap="none" normalizeH="0" baseline="0" dirty="0">
                <a:ln>
                  <a:noFill/>
                </a:ln>
                <a:effectLst/>
              </a:rPr>
              <a:t>For those who don’t know me my name is John Vecchiarelli and I work for FAST in Client Support</a:t>
            </a:r>
          </a:p>
          <a:p>
            <a:endParaRPr lang="en-US" dirty="0"/>
          </a:p>
        </p:txBody>
      </p:sp>
    </p:spTree>
    <p:extLst>
      <p:ext uri="{BB962C8B-B14F-4D97-AF65-F5344CB8AC3E}">
        <p14:creationId xmlns:p14="http://schemas.microsoft.com/office/powerpoint/2010/main" val="279070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27A95-2B43-34B4-C800-96811571EB3D}"/>
              </a:ext>
            </a:extLst>
          </p:cNvPr>
          <p:cNvSpPr>
            <a:spLocks noGrp="1"/>
          </p:cNvSpPr>
          <p:nvPr>
            <p:ph type="title"/>
          </p:nvPr>
        </p:nvSpPr>
        <p:spPr/>
        <p:txBody>
          <a:bodyPr/>
          <a:lstStyle/>
          <a:p>
            <a:r>
              <a:rPr lang="en-US" dirty="0"/>
              <a:t>Introduce the Panelists</a:t>
            </a:r>
          </a:p>
        </p:txBody>
      </p:sp>
      <p:sp>
        <p:nvSpPr>
          <p:cNvPr id="3" name="Content Placeholder 2">
            <a:extLst>
              <a:ext uri="{FF2B5EF4-FFF2-40B4-BE49-F238E27FC236}">
                <a16:creationId xmlns:a16="http://schemas.microsoft.com/office/drawing/2014/main" id="{9F7D6311-6E37-548B-0885-FD4B4DCB21B4}"/>
              </a:ext>
            </a:extLst>
          </p:cNvPr>
          <p:cNvSpPr>
            <a:spLocks noGrp="1"/>
          </p:cNvSpPr>
          <p:nvPr>
            <p:ph idx="1"/>
          </p:nvPr>
        </p:nvSpPr>
        <p:spPr/>
        <p:txBody>
          <a:bodyPr>
            <a:normAutofit fontScale="92500" lnSpcReduction="10000"/>
          </a:bodyPr>
          <a:lstStyle/>
          <a:p>
            <a:pPr marL="0" indent="0">
              <a:buNone/>
            </a:pPr>
            <a:r>
              <a:rPr lang="en-US" sz="2600" dirty="0">
                <a:effectLst/>
                <a:latin typeface="Calibri" panose="020F0502020204030204" pitchFamily="34" charset="0"/>
                <a:ea typeface="Calibri" panose="020F0502020204030204" pitchFamily="34" charset="0"/>
                <a:cs typeface="Calibri" panose="020F0502020204030204" pitchFamily="34" charset="0"/>
              </a:rPr>
              <a:t>I am joined today by:</a:t>
            </a:r>
          </a:p>
          <a:p>
            <a:pPr marL="0" indent="0">
              <a:buNone/>
            </a:pPr>
            <a:r>
              <a:rPr lang="en-US" sz="2600" dirty="0">
                <a:effectLst/>
                <a:latin typeface="Calibri" panose="020F0502020204030204" pitchFamily="34" charset="0"/>
                <a:ea typeface="Calibri" panose="020F0502020204030204" pitchFamily="34" charset="0"/>
                <a:cs typeface="Calibri" panose="020F0502020204030204" pitchFamily="34" charset="0"/>
              </a:rPr>
              <a:t>Christen Lewis </a:t>
            </a:r>
            <a:r>
              <a:rPr lang="en-US" sz="2600" dirty="0">
                <a:latin typeface="Calibri" panose="020F0502020204030204" pitchFamily="34" charset="0"/>
                <a:cs typeface="Calibri" panose="020F0502020204030204" pitchFamily="34" charset="0"/>
              </a:rPr>
              <a:t>is the Fraud and Criminal Investigation Unit manager at the Idaho State Tax Commission</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600" dirty="0">
                <a:effectLst/>
                <a:latin typeface="Calibri" panose="020F0502020204030204" pitchFamily="34" charset="0"/>
                <a:ea typeface="Calibri" panose="020F0502020204030204" pitchFamily="34" charset="0"/>
                <a:cs typeface="Calibri" panose="020F0502020204030204" pitchFamily="34" charset="0"/>
              </a:rPr>
              <a:t>Mary </a:t>
            </a:r>
            <a:r>
              <a:rPr lang="en-US" sz="2600" dirty="0" err="1">
                <a:effectLst/>
                <a:latin typeface="Calibri" panose="020F0502020204030204" pitchFamily="34" charset="0"/>
                <a:ea typeface="Calibri" panose="020F0502020204030204" pitchFamily="34" charset="0"/>
                <a:cs typeface="Calibri" panose="020F0502020204030204" pitchFamily="34" charset="0"/>
              </a:rPr>
              <a:t>Mosiman</a:t>
            </a:r>
            <a:r>
              <a:rPr lang="en-US" sz="2600" dirty="0">
                <a:effectLst/>
                <a:latin typeface="Calibri" panose="020F0502020204030204" pitchFamily="34" charset="0"/>
                <a:ea typeface="Calibri" panose="020F0502020204030204" pitchFamily="34" charset="0"/>
                <a:cs typeface="Calibri" panose="020F0502020204030204" pitchFamily="34" charset="0"/>
              </a:rPr>
              <a:t> is </a:t>
            </a:r>
            <a:r>
              <a:rPr lang="en-US" sz="2600" dirty="0">
                <a:latin typeface="Calibri" panose="020F0502020204030204" pitchFamily="34" charset="0"/>
                <a:cs typeface="Calibri" panose="020F0502020204030204" pitchFamily="34" charset="0"/>
              </a:rPr>
              <a:t>a Deputy Director and the Tax Management Administrator in the Iowa Department of Revenue</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600" dirty="0">
                <a:effectLst/>
                <a:latin typeface="Calibri" panose="020F0502020204030204" pitchFamily="34" charset="0"/>
                <a:ea typeface="Calibri" panose="020F0502020204030204" pitchFamily="34" charset="0"/>
                <a:cs typeface="Calibri" panose="020F0502020204030204" pitchFamily="34" charset="0"/>
              </a:rPr>
              <a:t>Danielle Pennington is the Collections Bureau Chief from Montana, </a:t>
            </a:r>
          </a:p>
          <a:p>
            <a:pPr marL="0" indent="0">
              <a:buNone/>
            </a:pPr>
            <a:r>
              <a:rPr lang="en-US" sz="2600" dirty="0">
                <a:effectLst/>
                <a:latin typeface="Calibri" panose="020F0502020204030204" pitchFamily="34" charset="0"/>
                <a:ea typeface="Calibri" panose="020F0502020204030204" pitchFamily="34" charset="0"/>
                <a:cs typeface="Calibri" panose="020F0502020204030204" pitchFamily="34" charset="0"/>
              </a:rPr>
              <a:t>And Dale Simpson</a:t>
            </a:r>
            <a:r>
              <a:rPr lang="en-US" sz="2600" dirty="0">
                <a:latin typeface="Calibri" panose="020F0502020204030204" pitchFamily="34" charset="0"/>
                <a:cs typeface="Calibri" panose="020F0502020204030204" pitchFamily="34" charset="0"/>
              </a:rPr>
              <a:t> is currently the Deputy Secretary for Compliance and Collections for the Pennsylvania Department of Revenue.</a:t>
            </a:r>
            <a:r>
              <a:rPr lang="en-US" sz="2600"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600" dirty="0">
                <a:effectLst/>
                <a:latin typeface="Calibri" panose="020F0502020204030204" pitchFamily="34" charset="0"/>
                <a:ea typeface="Calibri" panose="020F0502020204030204" pitchFamily="34" charset="0"/>
                <a:cs typeface="Calibri" panose="020F0502020204030204" pitchFamily="34" charset="0"/>
              </a:rPr>
              <a:t>Today we will be exploring the current state of compliance programs at these </a:t>
            </a:r>
            <a:r>
              <a:rPr lang="en-US" sz="2600" dirty="0">
                <a:latin typeface="Calibri" panose="020F0502020204030204" pitchFamily="34" charset="0"/>
                <a:ea typeface="Calibri" panose="020F0502020204030204" pitchFamily="34" charset="0"/>
                <a:cs typeface="Calibri" panose="020F0502020204030204" pitchFamily="34" charset="0"/>
              </a:rPr>
              <a:t>Client Sites,</a:t>
            </a:r>
            <a:r>
              <a:rPr lang="en-US" sz="2600" dirty="0">
                <a:effectLst/>
                <a:latin typeface="Calibri" panose="020F0502020204030204" pitchFamily="34" charset="0"/>
                <a:ea typeface="Calibri" panose="020F0502020204030204" pitchFamily="34" charset="0"/>
                <a:cs typeface="Calibri" panose="020F0502020204030204" pitchFamily="34" charset="0"/>
              </a:rPr>
              <a:t> and we will talk a bit about how they have evolved their compliance programs to keep pace with our everchanging world. </a:t>
            </a:r>
          </a:p>
          <a:p>
            <a:endParaRPr lang="en-US" dirty="0"/>
          </a:p>
        </p:txBody>
      </p:sp>
    </p:spTree>
    <p:extLst>
      <p:ext uri="{BB962C8B-B14F-4D97-AF65-F5344CB8AC3E}">
        <p14:creationId xmlns:p14="http://schemas.microsoft.com/office/powerpoint/2010/main" val="392464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4F7B-E0CF-B6AC-DD8D-D9CCE4E5B001}"/>
              </a:ext>
            </a:extLst>
          </p:cNvPr>
          <p:cNvSpPr>
            <a:spLocks noGrp="1"/>
          </p:cNvSpPr>
          <p:nvPr>
            <p:ph type="title"/>
          </p:nvPr>
        </p:nvSpPr>
        <p:spPr/>
        <p:txBody>
          <a:bodyPr/>
          <a:lstStyle/>
          <a:p>
            <a:r>
              <a:rPr lang="en-US" dirty="0"/>
              <a:t>Panel Questions</a:t>
            </a:r>
          </a:p>
        </p:txBody>
      </p:sp>
      <p:sp>
        <p:nvSpPr>
          <p:cNvPr id="3" name="Content Placeholder 2">
            <a:extLst>
              <a:ext uri="{FF2B5EF4-FFF2-40B4-BE49-F238E27FC236}">
                <a16:creationId xmlns:a16="http://schemas.microsoft.com/office/drawing/2014/main" id="{0CFC46CB-A7D8-D095-817E-681D001DBBF6}"/>
              </a:ext>
            </a:extLst>
          </p:cNvPr>
          <p:cNvSpPr>
            <a:spLocks noGrp="1"/>
          </p:cNvSpPr>
          <p:nvPr>
            <p:ph idx="1"/>
          </p:nvPr>
        </p:nvSpPr>
        <p:spPr>
          <a:xfrm>
            <a:off x="1653435" y="755682"/>
            <a:ext cx="10232592" cy="5346636"/>
          </a:xfrm>
        </p:spPr>
        <p:txBody>
          <a:bodyPr>
            <a:normAutofit fontScale="25000" lnSpcReduction="20000"/>
          </a:bodyPr>
          <a:lstStyle/>
          <a:p>
            <a:pPr marL="0" marR="0" indent="0">
              <a:spcBef>
                <a:spcPts val="0"/>
              </a:spcBef>
              <a:spcAft>
                <a:spcPts val="0"/>
              </a:spcAft>
              <a:buNone/>
            </a:pPr>
            <a:r>
              <a:rPr lang="en-US" sz="9600" dirty="0">
                <a:effectLst/>
                <a:latin typeface="Calibri" panose="020F0502020204030204" pitchFamily="34" charset="0"/>
                <a:ea typeface="Calibri" panose="020F0502020204030204" pitchFamily="34" charset="0"/>
              </a:rPr>
              <a:t>I am going to begin by asking each panelist to respond to my opening question and my final question, but apart from those 2 questions our discussion will explore specific compliance activities in these states. </a:t>
            </a:r>
          </a:p>
          <a:p>
            <a:pPr marL="0" marR="0" indent="0">
              <a:spcBef>
                <a:spcPts val="0"/>
              </a:spcBef>
              <a:spcAft>
                <a:spcPts val="0"/>
              </a:spcAft>
              <a:buNone/>
            </a:pPr>
            <a:endParaRPr lang="en-US" sz="96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9600" dirty="0">
                <a:effectLst/>
                <a:latin typeface="Calibri" panose="020F0502020204030204" pitchFamily="34" charset="0"/>
                <a:ea typeface="Times New Roman" panose="02020603050405020304" pitchFamily="18" charset="0"/>
              </a:rPr>
              <a:t>2-Part Question for all: Did your agency suspend Compliance Activities in response to the Pandemic, if yes, for how long? Did your agency change its Compliance philosophies as a result? </a:t>
            </a:r>
            <a:r>
              <a:rPr lang="en-US" sz="9600" dirty="0">
                <a:solidFill>
                  <a:srgbClr val="00B0F0"/>
                </a:solidFill>
                <a:effectLst/>
                <a:latin typeface="Calibri" panose="020F0502020204030204" pitchFamily="34" charset="0"/>
                <a:ea typeface="Times New Roman" panose="02020603050405020304" pitchFamily="18" charset="0"/>
              </a:rPr>
              <a:t>Each panelist responds</a:t>
            </a:r>
            <a:r>
              <a:rPr lang="en-US" sz="9600" dirty="0">
                <a:effectLst/>
                <a:latin typeface="Calibri" panose="020F0502020204030204" pitchFamily="34" charset="0"/>
                <a:ea typeface="Times New Roman" panose="02020603050405020304" pitchFamily="18" charset="0"/>
              </a:rPr>
              <a:t>.</a:t>
            </a:r>
          </a:p>
          <a:p>
            <a:pPr marL="342900" marR="0" lvl="0" indent="-342900">
              <a:spcBef>
                <a:spcPts val="0"/>
              </a:spcBef>
              <a:spcAft>
                <a:spcPts val="0"/>
              </a:spcAft>
              <a:buFont typeface="+mj-lt"/>
              <a:buAutoNum type="arabicParenR"/>
            </a:pPr>
            <a:endParaRPr lang="en-US" sz="9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a:pPr>
            <a:r>
              <a:rPr lang="en-US" sz="9600" dirty="0">
                <a:latin typeface="Calibri" panose="020F0502020204030204" pitchFamily="34" charset="0"/>
                <a:ea typeface="Calibri" panose="020F0502020204030204" pitchFamily="34" charset="0"/>
              </a:rPr>
              <a:t>Dale lets start with you sir; How did Pennsylvania react at the start of the pandemic in regard to your compliance activities? If you suspended them, for how long and where did your agency end up philosophically in relation to tax compliance programs?</a:t>
            </a:r>
          </a:p>
          <a:p>
            <a:pPr marL="342900" marR="0" lvl="0" indent="-342900">
              <a:spcBef>
                <a:spcPts val="0"/>
              </a:spcBef>
              <a:spcAft>
                <a:spcPts val="0"/>
              </a:spcAft>
              <a:buFont typeface="+mj-lt"/>
              <a:buAutoNum type="arabicParenR"/>
            </a:pPr>
            <a:endParaRPr lang="en-US" sz="9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a:pPr>
            <a:r>
              <a:rPr lang="en-US" sz="9600" dirty="0">
                <a:effectLst/>
                <a:latin typeface="Calibri" panose="020F0502020204030204" pitchFamily="34" charset="0"/>
                <a:ea typeface="Calibri" panose="020F0502020204030204" pitchFamily="34" charset="0"/>
              </a:rPr>
              <a:t>Danielle how about Montana?</a:t>
            </a:r>
          </a:p>
          <a:p>
            <a:pPr marL="342900" marR="0" lvl="0" indent="-342900">
              <a:spcBef>
                <a:spcPts val="0"/>
              </a:spcBef>
              <a:spcAft>
                <a:spcPts val="0"/>
              </a:spcAft>
              <a:buFont typeface="+mj-lt"/>
              <a:buAutoNum type="arabicParenR"/>
            </a:pPr>
            <a:endParaRPr lang="en-US" sz="9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a:pPr>
            <a:r>
              <a:rPr lang="en-US" sz="9600" dirty="0">
                <a:latin typeface="Calibri" panose="020F0502020204030204" pitchFamily="34" charset="0"/>
                <a:ea typeface="Calibri" panose="020F0502020204030204" pitchFamily="34" charset="0"/>
              </a:rPr>
              <a:t>Christen what about Idaho?</a:t>
            </a:r>
          </a:p>
          <a:p>
            <a:pPr marL="342900" marR="0" lvl="0" indent="-342900">
              <a:spcBef>
                <a:spcPts val="0"/>
              </a:spcBef>
              <a:spcAft>
                <a:spcPts val="0"/>
              </a:spcAft>
              <a:buFont typeface="+mj-lt"/>
              <a:buAutoNum type="arabicParenR"/>
            </a:pPr>
            <a:endParaRPr lang="en-US" sz="9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a:pPr>
            <a:r>
              <a:rPr lang="en-US" sz="9600" dirty="0">
                <a:effectLst/>
                <a:latin typeface="Calibri" panose="020F0502020204030204" pitchFamily="34" charset="0"/>
                <a:ea typeface="Calibri" panose="020F0502020204030204" pitchFamily="34" charset="0"/>
              </a:rPr>
              <a:t>And last but certainly not least, Mary how did Iowa react?</a:t>
            </a:r>
          </a:p>
          <a:p>
            <a:endParaRPr lang="en-US" dirty="0"/>
          </a:p>
        </p:txBody>
      </p:sp>
    </p:spTree>
    <p:extLst>
      <p:ext uri="{BB962C8B-B14F-4D97-AF65-F5344CB8AC3E}">
        <p14:creationId xmlns:p14="http://schemas.microsoft.com/office/powerpoint/2010/main" val="1845734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8FC9-AE37-6245-1226-29D6B6CEAAA2}"/>
              </a:ext>
            </a:extLst>
          </p:cNvPr>
          <p:cNvSpPr>
            <a:spLocks noGrp="1"/>
          </p:cNvSpPr>
          <p:nvPr>
            <p:ph type="title"/>
          </p:nvPr>
        </p:nvSpPr>
        <p:spPr/>
        <p:txBody>
          <a:bodyPr>
            <a:normAutofit/>
          </a:bodyPr>
          <a:lstStyle/>
          <a:p>
            <a:r>
              <a:rPr lang="en-US" dirty="0"/>
              <a:t>Panel Questions-Page 2</a:t>
            </a:r>
          </a:p>
        </p:txBody>
      </p:sp>
      <p:sp>
        <p:nvSpPr>
          <p:cNvPr id="3" name="Content Placeholder 2">
            <a:extLst>
              <a:ext uri="{FF2B5EF4-FFF2-40B4-BE49-F238E27FC236}">
                <a16:creationId xmlns:a16="http://schemas.microsoft.com/office/drawing/2014/main" id="{2D6607A2-1648-304A-655A-3E5195D4473C}"/>
              </a:ext>
            </a:extLst>
          </p:cNvPr>
          <p:cNvSpPr>
            <a:spLocks noGrp="1"/>
          </p:cNvSpPr>
          <p:nvPr>
            <p:ph idx="1"/>
          </p:nvPr>
        </p:nvSpPr>
        <p:spPr/>
        <p:txBody>
          <a:bodyPr/>
          <a:lstStyle/>
          <a:p>
            <a:pPr marL="0" indent="0">
              <a:buNone/>
            </a:pPr>
            <a:r>
              <a:rPr lang="en-US" sz="2400" dirty="0">
                <a:latin typeface="Calibri" panose="020F0502020204030204" pitchFamily="34" charset="0"/>
                <a:cs typeface="Calibri" panose="020F0502020204030204" pitchFamily="34" charset="0"/>
              </a:rPr>
              <a:t>Thank you, panelists, that was very enlightening. It is hard to believe that it has been almost 3 years since our world took a dramatic change. However, it is gratifying to see that we humans are starting to figure out what our world will look like in the future.</a:t>
            </a:r>
          </a:p>
          <a:p>
            <a:pPr marL="114300" marR="0" indent="0">
              <a:spcBef>
                <a:spcPts val="0"/>
              </a:spcBef>
              <a:spcAft>
                <a:spcPts val="0"/>
              </a:spcAft>
              <a:buNone/>
            </a:pPr>
            <a:endParaRPr lang="en-US" sz="2400" dirty="0">
              <a:ea typeface="Calibri" panose="020F0502020204030204" pitchFamily="34" charset="0"/>
            </a:endParaRPr>
          </a:p>
          <a:p>
            <a:pPr marL="114300" marR="0" indent="0">
              <a:spcBef>
                <a:spcPts val="0"/>
              </a:spcBef>
              <a:spcAft>
                <a:spcPts val="0"/>
              </a:spcAft>
              <a:buNone/>
            </a:pPr>
            <a:r>
              <a:rPr lang="en-US" sz="24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mj-lt"/>
              <a:buAutoNum type="arabicParenR"/>
            </a:pPr>
            <a:r>
              <a:rPr lang="en-US" sz="2400" dirty="0">
                <a:effectLst/>
                <a:latin typeface="Calibri" panose="020F0502020204030204" pitchFamily="34" charset="0"/>
                <a:ea typeface="Times New Roman" panose="02020603050405020304" pitchFamily="18" charset="0"/>
              </a:rPr>
              <a:t>Okay I’d like to begin by asking Christen, who represents Idaho, our longest standing US client a question. Christen, I read about Idaho’s Revenue department taking on new duties during the pandemic, in terms of administering benefits distribution programs that have never previously been done by the department. Can you tell us a little about that? How did it come about? Did you learn things along the way? Did your use of FIVS improve benefit distributions? </a:t>
            </a:r>
            <a:endParaRPr lang="en-US" sz="2400" dirty="0">
              <a:effectLst/>
              <a:latin typeface="Calibri" panose="020F0502020204030204" pitchFamily="34" charset="0"/>
              <a:ea typeface="Calibri" panose="020F0502020204030204" pitchFamily="34" charset="0"/>
            </a:endParaRPr>
          </a:p>
          <a:p>
            <a:pPr marL="0" indent="0">
              <a:buNone/>
            </a:pPr>
            <a:endParaRPr lang="en-US" sz="2400" dirty="0"/>
          </a:p>
          <a:p>
            <a:endParaRPr lang="en-US" dirty="0"/>
          </a:p>
          <a:p>
            <a:endParaRPr lang="en-US" dirty="0"/>
          </a:p>
        </p:txBody>
      </p:sp>
    </p:spTree>
    <p:extLst>
      <p:ext uri="{BB962C8B-B14F-4D97-AF65-F5344CB8AC3E}">
        <p14:creationId xmlns:p14="http://schemas.microsoft.com/office/powerpoint/2010/main" val="1292848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E749-3A63-944A-4B28-9635C8285CB1}"/>
              </a:ext>
            </a:extLst>
          </p:cNvPr>
          <p:cNvSpPr>
            <a:spLocks noGrp="1"/>
          </p:cNvSpPr>
          <p:nvPr>
            <p:ph type="title"/>
          </p:nvPr>
        </p:nvSpPr>
        <p:spPr/>
        <p:txBody>
          <a:bodyPr/>
          <a:lstStyle/>
          <a:p>
            <a:r>
              <a:rPr lang="en-US" dirty="0"/>
              <a:t>Panel Questions-Page 3</a:t>
            </a:r>
          </a:p>
        </p:txBody>
      </p:sp>
      <p:sp>
        <p:nvSpPr>
          <p:cNvPr id="3" name="Content Placeholder 2">
            <a:extLst>
              <a:ext uri="{FF2B5EF4-FFF2-40B4-BE49-F238E27FC236}">
                <a16:creationId xmlns:a16="http://schemas.microsoft.com/office/drawing/2014/main" id="{1841F9CA-6EAC-6EBC-D81B-DB5231479016}"/>
              </a:ext>
            </a:extLst>
          </p:cNvPr>
          <p:cNvSpPr>
            <a:spLocks noGrp="1"/>
          </p:cNvSpPr>
          <p:nvPr>
            <p:ph idx="1"/>
          </p:nvPr>
        </p:nvSpPr>
        <p:spPr/>
        <p:txBody>
          <a:bodyPr/>
          <a:lstStyle/>
          <a:p>
            <a:pPr marL="0" indent="0">
              <a:buNone/>
            </a:pPr>
            <a:r>
              <a:rPr lang="en-US" sz="2400" dirty="0">
                <a:effectLst/>
                <a:latin typeface="Calibri" panose="020F0502020204030204" pitchFamily="34" charset="0"/>
                <a:ea typeface="Times New Roman" panose="02020603050405020304" pitchFamily="18" charset="0"/>
              </a:rPr>
              <a:t>Thank you, Christen. It sounds like your agency was essential in ensuring that the pandemic relief funds reached to proper people and organizations. So, does this mean that citizens now revere and respect the Idaho DOR?</a:t>
            </a:r>
          </a:p>
          <a:p>
            <a:endParaRPr lang="en-US" sz="2400" dirty="0">
              <a:latin typeface="Calibri" panose="020F0502020204030204" pitchFamily="34" charset="0"/>
              <a:ea typeface="Times New Roman" panose="02020603050405020304" pitchFamily="18" charset="0"/>
            </a:endParaRPr>
          </a:p>
          <a:p>
            <a:endParaRPr lang="en-US" sz="2400" dirty="0">
              <a:effectLst/>
              <a:latin typeface="Calibri" panose="020F0502020204030204" pitchFamily="34" charset="0"/>
              <a:ea typeface="Times New Roman" panose="02020603050405020304" pitchFamily="18" charset="0"/>
            </a:endParaRPr>
          </a:p>
          <a:p>
            <a:pPr marL="0" indent="0">
              <a:buNone/>
            </a:pPr>
            <a:r>
              <a:rPr lang="en-US" sz="2400" dirty="0">
                <a:effectLst/>
                <a:latin typeface="Calibri" panose="020F0502020204030204" pitchFamily="34" charset="0"/>
                <a:ea typeface="Times New Roman" panose="02020603050405020304" pitchFamily="18" charset="0"/>
              </a:rPr>
              <a:t>Mary, I realize that your agency began and implemented </a:t>
            </a:r>
            <a:r>
              <a:rPr lang="en-US" sz="2400" dirty="0" err="1">
                <a:effectLst/>
                <a:latin typeface="Calibri" panose="020F0502020204030204" pitchFamily="34" charset="0"/>
                <a:ea typeface="Times New Roman" panose="02020603050405020304" pitchFamily="18" charset="0"/>
              </a:rPr>
              <a:t>GenTax</a:t>
            </a:r>
            <a:r>
              <a:rPr lang="en-US" sz="2400" dirty="0">
                <a:effectLst/>
                <a:latin typeface="Calibri" panose="020F0502020204030204" pitchFamily="34" charset="0"/>
                <a:ea typeface="Times New Roman" panose="02020603050405020304" pitchFamily="18" charset="0"/>
              </a:rPr>
              <a:t> during the work from home limitations. Did that fact cause you folks to look differently at what a post pandemic compliance environment might look like? I also know that creation of and an expanded use of a Business Portal was one of your governor’s priorities. I assume that there was some synergy created through the governor’s goal and the work from home limitations. Please describe in some detail what type of actions a business taxpayer can now complete online? </a:t>
            </a:r>
            <a:endParaRPr lang="en-US" sz="2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963529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E1DA-7580-BE62-B422-12C693D948CC}"/>
              </a:ext>
            </a:extLst>
          </p:cNvPr>
          <p:cNvSpPr>
            <a:spLocks noGrp="1"/>
          </p:cNvSpPr>
          <p:nvPr>
            <p:ph type="title"/>
          </p:nvPr>
        </p:nvSpPr>
        <p:spPr/>
        <p:txBody>
          <a:bodyPr/>
          <a:lstStyle/>
          <a:p>
            <a:r>
              <a:rPr lang="en-US" dirty="0"/>
              <a:t>Panel Questions-Page 4</a:t>
            </a:r>
          </a:p>
        </p:txBody>
      </p:sp>
      <p:sp>
        <p:nvSpPr>
          <p:cNvPr id="3" name="Content Placeholder 2">
            <a:extLst>
              <a:ext uri="{FF2B5EF4-FFF2-40B4-BE49-F238E27FC236}">
                <a16:creationId xmlns:a16="http://schemas.microsoft.com/office/drawing/2014/main" id="{D933D8D3-9004-8E21-617A-0C16BF37B0F3}"/>
              </a:ext>
            </a:extLst>
          </p:cNvPr>
          <p:cNvSpPr>
            <a:spLocks noGrp="1"/>
          </p:cNvSpPr>
          <p:nvPr>
            <p:ph idx="1"/>
          </p:nvPr>
        </p:nvSpPr>
        <p:spPr/>
        <p:txBody>
          <a:bodyPr/>
          <a:lstStyle/>
          <a:p>
            <a:pPr marL="0" indent="0">
              <a:buNone/>
            </a:pPr>
            <a:r>
              <a:rPr lang="en-US" sz="2400" dirty="0">
                <a:effectLst/>
                <a:latin typeface="Calibri" panose="020F0502020204030204" pitchFamily="34" charset="0"/>
                <a:ea typeface="Times New Roman" panose="02020603050405020304" pitchFamily="18" charset="0"/>
              </a:rPr>
              <a:t>That is very interesting Mary. How has your agency staff reacted to these changes? Have you noticed any changes in taxpayer behavior? </a:t>
            </a:r>
          </a:p>
          <a:p>
            <a:endParaRPr lang="en-US" sz="2400" dirty="0">
              <a:latin typeface="Calibri" panose="020F0502020204030204" pitchFamily="34" charset="0"/>
              <a:ea typeface="Times New Roman" panose="02020603050405020304" pitchFamily="18" charset="0"/>
            </a:endParaRPr>
          </a:p>
          <a:p>
            <a:endParaRPr lang="en-US" sz="2400" dirty="0">
              <a:effectLst/>
              <a:latin typeface="Calibri" panose="020F0502020204030204" pitchFamily="34" charset="0"/>
              <a:ea typeface="Times New Roman" panose="02020603050405020304" pitchFamily="18" charset="0"/>
            </a:endParaRPr>
          </a:p>
          <a:p>
            <a:pPr marL="0" indent="0">
              <a:buNone/>
            </a:pPr>
            <a:r>
              <a:rPr lang="en-US" sz="2400" dirty="0">
                <a:effectLst/>
                <a:latin typeface="Calibri" panose="020F0502020204030204" pitchFamily="34" charset="0"/>
                <a:ea typeface="Times New Roman" panose="02020603050405020304" pitchFamily="18" charset="0"/>
              </a:rPr>
              <a:t>Danielle, I know that Montana recently implemented a Recreational Marijuana Tax, I also know that Montana is to my knowledge the only state that is using </a:t>
            </a:r>
            <a:r>
              <a:rPr lang="en-US" sz="2400" dirty="0" err="1">
                <a:effectLst/>
                <a:latin typeface="Calibri" panose="020F0502020204030204" pitchFamily="34" charset="0"/>
                <a:ea typeface="Times New Roman" panose="02020603050405020304" pitchFamily="18" charset="0"/>
              </a:rPr>
              <a:t>GenTax</a:t>
            </a:r>
            <a:r>
              <a:rPr lang="en-US" sz="2400" dirty="0">
                <a:effectLst/>
                <a:latin typeface="Calibri" panose="020F0502020204030204" pitchFamily="34" charset="0"/>
                <a:ea typeface="Times New Roman" panose="02020603050405020304" pitchFamily="18" charset="0"/>
              </a:rPr>
              <a:t> for both tax administration and licensing. Can you tell me a little about how that decision came about? Was it simply a cost decision? </a:t>
            </a:r>
            <a:endParaRPr lang="en-US" sz="2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35315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FA15D-9E47-8240-882F-7A6E9C74AEC7}"/>
              </a:ext>
            </a:extLst>
          </p:cNvPr>
          <p:cNvSpPr>
            <a:spLocks noGrp="1"/>
          </p:cNvSpPr>
          <p:nvPr>
            <p:ph type="title"/>
          </p:nvPr>
        </p:nvSpPr>
        <p:spPr/>
        <p:txBody>
          <a:bodyPr/>
          <a:lstStyle/>
          <a:p>
            <a:r>
              <a:rPr lang="en-US" dirty="0"/>
              <a:t>Panel Questions-Page 5</a:t>
            </a:r>
          </a:p>
        </p:txBody>
      </p:sp>
      <p:sp>
        <p:nvSpPr>
          <p:cNvPr id="3" name="Content Placeholder 2">
            <a:extLst>
              <a:ext uri="{FF2B5EF4-FFF2-40B4-BE49-F238E27FC236}">
                <a16:creationId xmlns:a16="http://schemas.microsoft.com/office/drawing/2014/main" id="{EC2CB82F-2AC6-DA51-EBFE-DFF55DA3C6A3}"/>
              </a:ext>
            </a:extLst>
          </p:cNvPr>
          <p:cNvSpPr>
            <a:spLocks noGrp="1"/>
          </p:cNvSpPr>
          <p:nvPr>
            <p:ph idx="1"/>
          </p:nvPr>
        </p:nvSpPr>
        <p:spPr/>
        <p:txBody>
          <a:bodyPr/>
          <a:lstStyle/>
          <a:p>
            <a:endParaRPr lang="en-US" sz="2400" dirty="0">
              <a:effectLst/>
              <a:latin typeface="Calibri" panose="020F0502020204030204" pitchFamily="34" charset="0"/>
              <a:ea typeface="Times New Roman" panose="02020603050405020304" pitchFamily="18" charset="0"/>
            </a:endParaRPr>
          </a:p>
          <a:p>
            <a:pPr marL="0" indent="0">
              <a:buNone/>
            </a:pPr>
            <a:r>
              <a:rPr lang="en-US" sz="2400" dirty="0">
                <a:latin typeface="Calibri" panose="020F0502020204030204" pitchFamily="34" charset="0"/>
                <a:ea typeface="Times New Roman" panose="02020603050405020304" pitchFamily="18" charset="0"/>
              </a:rPr>
              <a:t>As you may know Colorado and Washington legalized on the same day in January of 2014. I was still the director then, so I have an interest in how other states approach legalization.</a:t>
            </a:r>
          </a:p>
          <a:p>
            <a:endParaRPr lang="en-US" sz="2400" dirty="0">
              <a:effectLst/>
              <a:latin typeface="Calibri" panose="020F0502020204030204" pitchFamily="34" charset="0"/>
              <a:ea typeface="Times New Roman" panose="02020603050405020304" pitchFamily="18" charset="0"/>
            </a:endParaRPr>
          </a:p>
          <a:p>
            <a:pPr marL="0" indent="0">
              <a:buNone/>
            </a:pPr>
            <a:r>
              <a:rPr lang="en-US" sz="2400" dirty="0">
                <a:effectLst/>
                <a:latin typeface="Calibri" panose="020F0502020204030204" pitchFamily="34" charset="0"/>
                <a:ea typeface="Times New Roman" panose="02020603050405020304" pitchFamily="18" charset="0"/>
              </a:rPr>
              <a:t>Dale, I have been informed that your project was also implemented during the Work from home limitations. I read that Pennsylvania has embraced the idea of self-serve payment plans. Can you tell us a little bit about that? Who qualifies? How do they avail themselves of this option? Have you received any pushback from collectors? </a:t>
            </a: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5112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5735-ACE5-409D-8E04-19847C1256F0}"/>
              </a:ext>
            </a:extLst>
          </p:cNvPr>
          <p:cNvSpPr>
            <a:spLocks noGrp="1"/>
          </p:cNvSpPr>
          <p:nvPr>
            <p:ph type="title"/>
          </p:nvPr>
        </p:nvSpPr>
        <p:spPr/>
        <p:txBody>
          <a:bodyPr/>
          <a:lstStyle/>
          <a:p>
            <a:r>
              <a:rPr lang="en-US" dirty="0"/>
              <a:t>Panel Questions-Page 6</a:t>
            </a:r>
          </a:p>
        </p:txBody>
      </p:sp>
      <p:sp>
        <p:nvSpPr>
          <p:cNvPr id="3" name="Content Placeholder 2">
            <a:extLst>
              <a:ext uri="{FF2B5EF4-FFF2-40B4-BE49-F238E27FC236}">
                <a16:creationId xmlns:a16="http://schemas.microsoft.com/office/drawing/2014/main" id="{A310445D-0139-9C05-C5E8-425C242A84CC}"/>
              </a:ext>
            </a:extLst>
          </p:cNvPr>
          <p:cNvSpPr>
            <a:spLocks noGrp="1"/>
          </p:cNvSpPr>
          <p:nvPr>
            <p:ph idx="1"/>
          </p:nvPr>
        </p:nvSpPr>
        <p:spPr/>
        <p:txBody>
          <a:bodyPr/>
          <a:lstStyle/>
          <a:p>
            <a:pPr marL="0" indent="0">
              <a:buNone/>
            </a:pPr>
            <a:r>
              <a:rPr lang="en-US" sz="2400" dirty="0">
                <a:latin typeface="Calibri" panose="020F0502020204030204" pitchFamily="34" charset="0"/>
                <a:cs typeface="Calibri" panose="020F0502020204030204" pitchFamily="34" charset="0"/>
              </a:rPr>
              <a:t>Dale I am a firm believer in allowing every taxpayer the benefit of the doubt, remember they are not willing customers, they are a captive audience, so whenever possible I believe in second chances and these payments plans do just that.</a:t>
            </a:r>
          </a:p>
          <a:p>
            <a:pPr marL="11430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spcBef>
                <a:spcPts val="0"/>
              </a:spcBef>
              <a:spcAft>
                <a:spcPts val="0"/>
              </a:spcAft>
              <a:buNone/>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spcBef>
                <a:spcPts val="0"/>
              </a:spcBef>
              <a:spcAft>
                <a:spcPts val="0"/>
              </a:spcAft>
              <a:buNone/>
            </a:pP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spcBef>
                <a:spcPts val="0"/>
              </a:spcBef>
              <a:spcAft>
                <a:spcPts val="0"/>
              </a:spcAft>
              <a:buNone/>
            </a:pPr>
            <a:r>
              <a:rPr lang="en-US" sz="2400" dirty="0">
                <a:effectLst/>
                <a:latin typeface="Calibri" panose="020F0502020204030204" pitchFamily="34" charset="0"/>
                <a:ea typeface="Times New Roman" panose="02020603050405020304" pitchFamily="18" charset="0"/>
                <a:cs typeface="Calibri" panose="020F0502020204030204" pitchFamily="34" charset="0"/>
              </a:rPr>
              <a:t>Mary, can you tell me has having an Integrated Tax system provided any efficiencies? For example, has training of employees become any easier? How about maintaining policies and procedures? Did the project provide decision makers with the time and incentive to re-evaluate how you do things?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869935901"/>
      </p:ext>
    </p:extLst>
  </p:cSld>
  <p:clrMapOvr>
    <a:masterClrMapping/>
  </p:clrMapOvr>
</p:sld>
</file>

<file path=ppt/theme/theme1.xml><?xml version="1.0" encoding="utf-8"?>
<a:theme xmlns:a="http://schemas.openxmlformats.org/drawingml/2006/main" name="FAST">
  <a:themeElements>
    <a:clrScheme name="FAST">
      <a:dk1>
        <a:srgbClr val="58595B"/>
      </a:dk1>
      <a:lt1>
        <a:srgbClr val="FFFFFF"/>
      </a:lt1>
      <a:dk2>
        <a:srgbClr val="808285"/>
      </a:dk2>
      <a:lt2>
        <a:srgbClr val="FFFFFF"/>
      </a:lt2>
      <a:accent1>
        <a:srgbClr val="0066B3"/>
      </a:accent1>
      <a:accent2>
        <a:srgbClr val="18AD85"/>
      </a:accent2>
      <a:accent3>
        <a:srgbClr val="8DC43F"/>
      </a:accent3>
      <a:accent4>
        <a:srgbClr val="114066"/>
      </a:accent4>
      <a:accent5>
        <a:srgbClr val="F8991D"/>
      </a:accent5>
      <a:accent6>
        <a:srgbClr val="F05423"/>
      </a:accent6>
      <a:hlink>
        <a:srgbClr val="6ECDB2"/>
      </a:hlink>
      <a:folHlink>
        <a:srgbClr val="4D93C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DC17C56E-E676-CD46-93F7-A080E4F52BE2}" vid="{3BB03E47-9CAC-0A48-A381-6DC93D626B3A}"/>
    </a:ext>
  </a:extLst>
</a:theme>
</file>

<file path=docProps/app.xml><?xml version="1.0" encoding="utf-8"?>
<Properties xmlns="http://schemas.openxmlformats.org/officeDocument/2006/extended-properties" xmlns:vt="http://schemas.openxmlformats.org/officeDocument/2006/docPropsVTypes">
  <TotalTime>132</TotalTime>
  <Words>1445</Words>
  <Application>Microsoft Office PowerPoint</Application>
  <PresentationFormat>Widescreen</PresentationFormat>
  <Paragraphs>94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Franklin Gothic Book</vt:lpstr>
      <vt:lpstr>Franklin Gothic Medium</vt:lpstr>
      <vt:lpstr>Wingdings 3</vt:lpstr>
      <vt:lpstr>FAST</vt:lpstr>
      <vt:lpstr>Introductions: Compliance Programs Panel</vt:lpstr>
      <vt:lpstr>Compliance Panel- General Session</vt:lpstr>
      <vt:lpstr>Introduce the Panelists</vt:lpstr>
      <vt:lpstr>Panel Questions</vt:lpstr>
      <vt:lpstr>Panel Questions-Page 2</vt:lpstr>
      <vt:lpstr>Panel Questions-Page 3</vt:lpstr>
      <vt:lpstr>Panel Questions-Page 4</vt:lpstr>
      <vt:lpstr>Panel Questions-Page 5</vt:lpstr>
      <vt:lpstr>Panel Questions-Page 6</vt:lpstr>
      <vt:lpstr>Panel Questions-Page 7</vt:lpstr>
      <vt:lpstr>Panel Questions-Page 8</vt:lpstr>
      <vt:lpstr>Panel Questions-Final Page </vt:lpstr>
      <vt:lpstr>Panel Questions-Final</vt:lpstr>
      <vt:lpstr>Closing Comments</vt:lpstr>
      <vt:lpstr>Bonus Questions-If Needed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Introductions: Compliance Programs Panel</dc:title>
  <dc:creator>John Vecchiarelli</dc:creator>
  <cp:lastModifiedBy>John Vecchiarelli</cp:lastModifiedBy>
  <cp:revision>4</cp:revision>
  <dcterms:created xsi:type="dcterms:W3CDTF">2022-10-31T16:39:06Z</dcterms:created>
  <dcterms:modified xsi:type="dcterms:W3CDTF">2022-10-31T18:51:54Z</dcterms:modified>
</cp:coreProperties>
</file>