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6"/>
  </p:notesMasterIdLst>
  <p:sldIdLst>
    <p:sldId id="258" r:id="rId2"/>
    <p:sldId id="259" r:id="rId3"/>
    <p:sldId id="274" r:id="rId4"/>
    <p:sldId id="275" r:id="rId5"/>
    <p:sldId id="270" r:id="rId6"/>
    <p:sldId id="271" r:id="rId7"/>
    <p:sldId id="272" r:id="rId8"/>
    <p:sldId id="267" r:id="rId9"/>
    <p:sldId id="276" r:id="rId10"/>
    <p:sldId id="261" r:id="rId11"/>
    <p:sldId id="266" r:id="rId12"/>
    <p:sldId id="262" r:id="rId13"/>
    <p:sldId id="263" r:id="rId14"/>
    <p:sldId id="273"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CE2A9D-8177-4196-9646-DC72A1B236FE}" v="30" dt="2022-10-31T21:21:35.7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9475" autoAdjust="0"/>
    <p:restoredTop sz="84409" autoAdjust="0"/>
  </p:normalViewPr>
  <p:slideViewPr>
    <p:cSldViewPr snapToGrid="0" snapToObjects="1">
      <p:cViewPr varScale="1">
        <p:scale>
          <a:sx n="72" d="100"/>
          <a:sy n="72" d="100"/>
        </p:scale>
        <p:origin x="72" y="3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a Peel" userId="0e4a42f2-d3f6-4858-b4e7-c5d867516c24" providerId="ADAL" clId="{20CE2A9D-8177-4196-9646-DC72A1B236FE}"/>
    <pc:docChg chg="undo custSel addSld delSld modSld">
      <pc:chgData name="Julia Peel" userId="0e4a42f2-d3f6-4858-b4e7-c5d867516c24" providerId="ADAL" clId="{20CE2A9D-8177-4196-9646-DC72A1B236FE}" dt="2022-10-31T22:25:04.007" v="84" actId="20577"/>
      <pc:docMkLst>
        <pc:docMk/>
      </pc:docMkLst>
      <pc:sldChg chg="modSp mod">
        <pc:chgData name="Julia Peel" userId="0e4a42f2-d3f6-4858-b4e7-c5d867516c24" providerId="ADAL" clId="{20CE2A9D-8177-4196-9646-DC72A1B236FE}" dt="2022-10-31T22:25:04.007" v="84" actId="20577"/>
        <pc:sldMkLst>
          <pc:docMk/>
          <pc:sldMk cId="2482364507" sldId="261"/>
        </pc:sldMkLst>
        <pc:spChg chg="mod">
          <ac:chgData name="Julia Peel" userId="0e4a42f2-d3f6-4858-b4e7-c5d867516c24" providerId="ADAL" clId="{20CE2A9D-8177-4196-9646-DC72A1B236FE}" dt="2022-10-31T22:25:04.007" v="84" actId="20577"/>
          <ac:spMkLst>
            <pc:docMk/>
            <pc:sldMk cId="2482364507" sldId="261"/>
            <ac:spMk id="3" creationId="{3CE463FF-5B0E-4B03-BDF3-7E0E05D86AF5}"/>
          </ac:spMkLst>
        </pc:spChg>
      </pc:sldChg>
      <pc:sldChg chg="addSp delSp modSp mod delAnim modAnim">
        <pc:chgData name="Julia Peel" userId="0e4a42f2-d3f6-4858-b4e7-c5d867516c24" providerId="ADAL" clId="{20CE2A9D-8177-4196-9646-DC72A1B236FE}" dt="2022-10-31T21:21:35.782" v="81"/>
        <pc:sldMkLst>
          <pc:docMk/>
          <pc:sldMk cId="38281770" sldId="266"/>
        </pc:sldMkLst>
        <pc:picChg chg="del mod modCrop">
          <ac:chgData name="Julia Peel" userId="0e4a42f2-d3f6-4858-b4e7-c5d867516c24" providerId="ADAL" clId="{20CE2A9D-8177-4196-9646-DC72A1B236FE}" dt="2022-10-31T21:18:11.235" v="75" actId="478"/>
          <ac:picMkLst>
            <pc:docMk/>
            <pc:sldMk cId="38281770" sldId="266"/>
            <ac:picMk id="4" creationId="{AFC013BB-7F9B-4973-8F09-A178F3251D94}"/>
          </ac:picMkLst>
        </pc:picChg>
        <pc:picChg chg="add mod">
          <ac:chgData name="Julia Peel" userId="0e4a42f2-d3f6-4858-b4e7-c5d867516c24" providerId="ADAL" clId="{20CE2A9D-8177-4196-9646-DC72A1B236FE}" dt="2022-10-31T21:18:24.658" v="80" actId="1076"/>
          <ac:picMkLst>
            <pc:docMk/>
            <pc:sldMk cId="38281770" sldId="266"/>
            <ac:picMk id="5" creationId="{64519823-F482-4623-B7E4-2B61585B293C}"/>
          </ac:picMkLst>
        </pc:picChg>
      </pc:sldChg>
      <pc:sldChg chg="modSp mod">
        <pc:chgData name="Julia Peel" userId="0e4a42f2-d3f6-4858-b4e7-c5d867516c24" providerId="ADAL" clId="{20CE2A9D-8177-4196-9646-DC72A1B236FE}" dt="2022-10-31T22:24:33.606" v="83" actId="20577"/>
        <pc:sldMkLst>
          <pc:docMk/>
          <pc:sldMk cId="4222029099" sldId="267"/>
        </pc:sldMkLst>
        <pc:spChg chg="mod">
          <ac:chgData name="Julia Peel" userId="0e4a42f2-d3f6-4858-b4e7-c5d867516c24" providerId="ADAL" clId="{20CE2A9D-8177-4196-9646-DC72A1B236FE}" dt="2022-10-31T22:24:33.606" v="83" actId="20577"/>
          <ac:spMkLst>
            <pc:docMk/>
            <pc:sldMk cId="4222029099" sldId="267"/>
            <ac:spMk id="3" creationId="{4033EF15-4C33-4771-B08D-28B275441934}"/>
          </ac:spMkLst>
        </pc:spChg>
      </pc:sldChg>
      <pc:sldChg chg="addSp delSp modSp new del mod delAnim modAnim">
        <pc:chgData name="Julia Peel" userId="0e4a42f2-d3f6-4858-b4e7-c5d867516c24" providerId="ADAL" clId="{20CE2A9D-8177-4196-9646-DC72A1B236FE}" dt="2022-10-31T21:22:54.066" v="82" actId="2696"/>
        <pc:sldMkLst>
          <pc:docMk/>
          <pc:sldMk cId="2838804336" sldId="277"/>
        </pc:sldMkLst>
        <pc:spChg chg="del">
          <ac:chgData name="Julia Peel" userId="0e4a42f2-d3f6-4858-b4e7-c5d867516c24" providerId="ADAL" clId="{20CE2A9D-8177-4196-9646-DC72A1B236FE}" dt="2022-10-31T20:54:27.450" v="57" actId="931"/>
          <ac:spMkLst>
            <pc:docMk/>
            <pc:sldMk cId="2838804336" sldId="277"/>
            <ac:spMk id="3" creationId="{0CB4685A-61B6-43F8-823B-497233049B44}"/>
          </ac:spMkLst>
        </pc:spChg>
        <pc:spChg chg="add del mod">
          <ac:chgData name="Julia Peel" userId="0e4a42f2-d3f6-4858-b4e7-c5d867516c24" providerId="ADAL" clId="{20CE2A9D-8177-4196-9646-DC72A1B236FE}" dt="2022-10-31T20:59:38.116" v="62"/>
          <ac:spMkLst>
            <pc:docMk/>
            <pc:sldMk cId="2838804336" sldId="277"/>
            <ac:spMk id="7" creationId="{AF6A51C5-D2EC-45CD-9D98-7761936AD81B}"/>
          </ac:spMkLst>
        </pc:spChg>
        <pc:spChg chg="add del mod">
          <ac:chgData name="Julia Peel" userId="0e4a42f2-d3f6-4858-b4e7-c5d867516c24" providerId="ADAL" clId="{20CE2A9D-8177-4196-9646-DC72A1B236FE}" dt="2022-10-31T21:02:12.307" v="64"/>
          <ac:spMkLst>
            <pc:docMk/>
            <pc:sldMk cId="2838804336" sldId="277"/>
            <ac:spMk id="10" creationId="{5ADFA121-E9A6-49A5-A4F0-F3D876AE563B}"/>
          </ac:spMkLst>
        </pc:spChg>
        <pc:spChg chg="add del mod">
          <ac:chgData name="Julia Peel" userId="0e4a42f2-d3f6-4858-b4e7-c5d867516c24" providerId="ADAL" clId="{20CE2A9D-8177-4196-9646-DC72A1B236FE}" dt="2022-10-31T21:05:53.465" v="66"/>
          <ac:spMkLst>
            <pc:docMk/>
            <pc:sldMk cId="2838804336" sldId="277"/>
            <ac:spMk id="13" creationId="{2E28E21E-3FB0-4460-B6E9-2D4F6CE357D1}"/>
          </ac:spMkLst>
        </pc:spChg>
        <pc:spChg chg="add del mod">
          <ac:chgData name="Julia Peel" userId="0e4a42f2-d3f6-4858-b4e7-c5d867516c24" providerId="ADAL" clId="{20CE2A9D-8177-4196-9646-DC72A1B236FE}" dt="2022-10-31T21:07:48.648" v="68"/>
          <ac:spMkLst>
            <pc:docMk/>
            <pc:sldMk cId="2838804336" sldId="277"/>
            <ac:spMk id="16" creationId="{C187EFE8-83DB-4B37-BA5C-6027B1B7C3F3}"/>
          </ac:spMkLst>
        </pc:spChg>
        <pc:spChg chg="add del mod">
          <ac:chgData name="Julia Peel" userId="0e4a42f2-d3f6-4858-b4e7-c5d867516c24" providerId="ADAL" clId="{20CE2A9D-8177-4196-9646-DC72A1B236FE}" dt="2022-10-31T21:13:31.499" v="70"/>
          <ac:spMkLst>
            <pc:docMk/>
            <pc:sldMk cId="2838804336" sldId="277"/>
            <ac:spMk id="19" creationId="{151E8E54-E741-4CCE-9D7F-EE7A2F9DE807}"/>
          </ac:spMkLst>
        </pc:spChg>
        <pc:spChg chg="add del mod">
          <ac:chgData name="Julia Peel" userId="0e4a42f2-d3f6-4858-b4e7-c5d867516c24" providerId="ADAL" clId="{20CE2A9D-8177-4196-9646-DC72A1B236FE}" dt="2022-10-31T21:14:48.621" v="72"/>
          <ac:spMkLst>
            <pc:docMk/>
            <pc:sldMk cId="2838804336" sldId="277"/>
            <ac:spMk id="22" creationId="{B6F29066-51F8-4B1E-A0A4-92224AFF41B7}"/>
          </ac:spMkLst>
        </pc:spChg>
        <pc:spChg chg="add del mod">
          <ac:chgData name="Julia Peel" userId="0e4a42f2-d3f6-4858-b4e7-c5d867516c24" providerId="ADAL" clId="{20CE2A9D-8177-4196-9646-DC72A1B236FE}" dt="2022-10-31T21:16:55.438" v="74"/>
          <ac:spMkLst>
            <pc:docMk/>
            <pc:sldMk cId="2838804336" sldId="277"/>
            <ac:spMk id="25" creationId="{6AF8C98A-BB27-42AF-B27B-55AC4FA7964F}"/>
          </ac:spMkLst>
        </pc:spChg>
        <pc:picChg chg="add del mod">
          <ac:chgData name="Julia Peel" userId="0e4a42f2-d3f6-4858-b4e7-c5d867516c24" providerId="ADAL" clId="{20CE2A9D-8177-4196-9646-DC72A1B236FE}" dt="2022-10-31T20:54:56.090" v="61" actId="478"/>
          <ac:picMkLst>
            <pc:docMk/>
            <pc:sldMk cId="2838804336" sldId="277"/>
            <ac:picMk id="5" creationId="{127144E9-F307-4249-8483-93336D6B6B6A}"/>
          </ac:picMkLst>
        </pc:picChg>
        <pc:picChg chg="add del mod">
          <ac:chgData name="Julia Peel" userId="0e4a42f2-d3f6-4858-b4e7-c5d867516c24" providerId="ADAL" clId="{20CE2A9D-8177-4196-9646-DC72A1B236FE}" dt="2022-10-31T20:59:53.626" v="63" actId="478"/>
          <ac:picMkLst>
            <pc:docMk/>
            <pc:sldMk cId="2838804336" sldId="277"/>
            <ac:picMk id="8" creationId="{FBEC8385-996E-436C-B8AE-52233332B8AA}"/>
          </ac:picMkLst>
        </pc:picChg>
        <pc:picChg chg="add del mod">
          <ac:chgData name="Julia Peel" userId="0e4a42f2-d3f6-4858-b4e7-c5d867516c24" providerId="ADAL" clId="{20CE2A9D-8177-4196-9646-DC72A1B236FE}" dt="2022-10-31T21:02:18.949" v="65" actId="478"/>
          <ac:picMkLst>
            <pc:docMk/>
            <pc:sldMk cId="2838804336" sldId="277"/>
            <ac:picMk id="11" creationId="{3E3AA06B-431C-44B4-8DE6-14BCCF6C9090}"/>
          </ac:picMkLst>
        </pc:picChg>
        <pc:picChg chg="add del mod">
          <ac:chgData name="Julia Peel" userId="0e4a42f2-d3f6-4858-b4e7-c5d867516c24" providerId="ADAL" clId="{20CE2A9D-8177-4196-9646-DC72A1B236FE}" dt="2022-10-31T21:05:59.883" v="67" actId="478"/>
          <ac:picMkLst>
            <pc:docMk/>
            <pc:sldMk cId="2838804336" sldId="277"/>
            <ac:picMk id="14" creationId="{B0CF34E4-C7F9-44C2-8D11-75AD275CAC21}"/>
          </ac:picMkLst>
        </pc:picChg>
        <pc:picChg chg="add del mod">
          <ac:chgData name="Julia Peel" userId="0e4a42f2-d3f6-4858-b4e7-c5d867516c24" providerId="ADAL" clId="{20CE2A9D-8177-4196-9646-DC72A1B236FE}" dt="2022-10-31T21:08:48.873" v="69" actId="478"/>
          <ac:picMkLst>
            <pc:docMk/>
            <pc:sldMk cId="2838804336" sldId="277"/>
            <ac:picMk id="17" creationId="{5DC7936A-A5C1-4A44-B755-A7EE584E125A}"/>
          </ac:picMkLst>
        </pc:picChg>
        <pc:picChg chg="add del mod">
          <ac:chgData name="Julia Peel" userId="0e4a42f2-d3f6-4858-b4e7-c5d867516c24" providerId="ADAL" clId="{20CE2A9D-8177-4196-9646-DC72A1B236FE}" dt="2022-10-31T21:13:53.119" v="71" actId="478"/>
          <ac:picMkLst>
            <pc:docMk/>
            <pc:sldMk cId="2838804336" sldId="277"/>
            <ac:picMk id="20" creationId="{2B39D4A8-62C4-4535-8494-FA07044EB5A6}"/>
          </ac:picMkLst>
        </pc:picChg>
        <pc:picChg chg="add del mod">
          <ac:chgData name="Julia Peel" userId="0e4a42f2-d3f6-4858-b4e7-c5d867516c24" providerId="ADAL" clId="{20CE2A9D-8177-4196-9646-DC72A1B236FE}" dt="2022-10-31T21:14:51.180" v="73" actId="478"/>
          <ac:picMkLst>
            <pc:docMk/>
            <pc:sldMk cId="2838804336" sldId="277"/>
            <ac:picMk id="23" creationId="{2107EE56-6A5F-4498-AB5B-27B5CBA092B0}"/>
          </ac:picMkLst>
        </pc:picChg>
        <pc:picChg chg="add mod">
          <ac:chgData name="Julia Peel" userId="0e4a42f2-d3f6-4858-b4e7-c5d867516c24" providerId="ADAL" clId="{20CE2A9D-8177-4196-9646-DC72A1B236FE}" dt="2022-10-31T21:16:55.438" v="74"/>
          <ac:picMkLst>
            <pc:docMk/>
            <pc:sldMk cId="2838804336" sldId="277"/>
            <ac:picMk id="26" creationId="{EF574D3C-ADDC-438D-A787-E11565973B0F}"/>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34D8A2-EC13-4771-AF23-13D7DCAFBBE4}" type="doc">
      <dgm:prSet loTypeId="urn:microsoft.com/office/officeart/2005/8/layout/hProcess11" loCatId="process" qsTypeId="urn:microsoft.com/office/officeart/2005/8/quickstyle/simple5" qsCatId="simple" csTypeId="urn:microsoft.com/office/officeart/2005/8/colors/accent1_1" csCatId="accent1" phldr="1"/>
      <dgm:spPr/>
    </dgm:pt>
    <dgm:pt modelId="{73817CD2-B723-46C0-8960-75DBD8C9DBEA}">
      <dgm:prSet phldrT="[Text]" custT="1"/>
      <dgm:spPr/>
      <dgm:t>
        <a:bodyPr/>
        <a:lstStyle/>
        <a:p>
          <a:r>
            <a:rPr lang="en-NZ" sz="1300" dirty="0">
              <a:solidFill>
                <a:srgbClr val="818285"/>
              </a:solidFill>
              <a:latin typeface="Century Gothic" panose="020B0502020202020204" pitchFamily="34" charset="0"/>
            </a:rPr>
            <a:t>Proactive Intervention</a:t>
          </a:r>
        </a:p>
      </dgm:t>
    </dgm:pt>
    <dgm:pt modelId="{335EEBE5-1A26-43D6-A300-6B9584F2D273}" type="parTrans" cxnId="{965D48D5-DF09-46B8-8197-48C0CA56CC81}">
      <dgm:prSet/>
      <dgm:spPr/>
      <dgm:t>
        <a:bodyPr/>
        <a:lstStyle/>
        <a:p>
          <a:endParaRPr lang="en-NZ"/>
        </a:p>
      </dgm:t>
    </dgm:pt>
    <dgm:pt modelId="{15FE4089-65AF-4AD2-A3E1-C5D1F4D89E72}" type="sibTrans" cxnId="{965D48D5-DF09-46B8-8197-48C0CA56CC81}">
      <dgm:prSet/>
      <dgm:spPr/>
      <dgm:t>
        <a:bodyPr/>
        <a:lstStyle/>
        <a:p>
          <a:endParaRPr lang="en-NZ"/>
        </a:p>
      </dgm:t>
    </dgm:pt>
    <dgm:pt modelId="{8E8444A9-1F23-47B3-AADA-072D86C17195}">
      <dgm:prSet phldrT="[Text]" custT="1"/>
      <dgm:spPr/>
      <dgm:t>
        <a:bodyPr/>
        <a:lstStyle/>
        <a:p>
          <a:r>
            <a:rPr lang="en-NZ" sz="1300" dirty="0">
              <a:solidFill>
                <a:srgbClr val="818285"/>
              </a:solidFill>
              <a:latin typeface="Century Gothic" panose="020B0502020202020204" pitchFamily="34" charset="0"/>
            </a:rPr>
            <a:t>Legal Action</a:t>
          </a:r>
        </a:p>
      </dgm:t>
    </dgm:pt>
    <dgm:pt modelId="{727FB225-704B-416E-A37B-7DD86A575CC4}" type="parTrans" cxnId="{CC646639-E690-44FE-AE64-108428B5CC1C}">
      <dgm:prSet/>
      <dgm:spPr/>
      <dgm:t>
        <a:bodyPr/>
        <a:lstStyle/>
        <a:p>
          <a:endParaRPr lang="en-NZ"/>
        </a:p>
      </dgm:t>
    </dgm:pt>
    <dgm:pt modelId="{EAAD58D6-F8FC-46EF-B614-3A35E8EC87C5}" type="sibTrans" cxnId="{CC646639-E690-44FE-AE64-108428B5CC1C}">
      <dgm:prSet/>
      <dgm:spPr/>
      <dgm:t>
        <a:bodyPr/>
        <a:lstStyle/>
        <a:p>
          <a:endParaRPr lang="en-NZ"/>
        </a:p>
      </dgm:t>
    </dgm:pt>
    <dgm:pt modelId="{64A441F1-A4C3-4A08-989E-B491084825CD}">
      <dgm:prSet phldrT="[Text]" custT="1"/>
      <dgm:spPr/>
      <dgm:t>
        <a:bodyPr/>
        <a:lstStyle/>
        <a:p>
          <a:r>
            <a:rPr lang="en-NZ" sz="1300" dirty="0">
              <a:solidFill>
                <a:srgbClr val="818285"/>
              </a:solidFill>
              <a:latin typeface="Century Gothic" panose="020B0502020202020204" pitchFamily="34" charset="0"/>
            </a:rPr>
            <a:t>Up Front Validation</a:t>
          </a:r>
        </a:p>
      </dgm:t>
    </dgm:pt>
    <dgm:pt modelId="{96FD30BE-2588-47DA-9C14-D8525FB1862D}" type="parTrans" cxnId="{962AD2DE-A64A-40AF-8194-F3C3AFE89FFD}">
      <dgm:prSet/>
      <dgm:spPr/>
      <dgm:t>
        <a:bodyPr/>
        <a:lstStyle/>
        <a:p>
          <a:endParaRPr lang="en-NZ"/>
        </a:p>
      </dgm:t>
    </dgm:pt>
    <dgm:pt modelId="{7A1364F4-3570-4F20-87FC-7C58FBCA913D}" type="sibTrans" cxnId="{962AD2DE-A64A-40AF-8194-F3C3AFE89FFD}">
      <dgm:prSet/>
      <dgm:spPr/>
      <dgm:t>
        <a:bodyPr/>
        <a:lstStyle/>
        <a:p>
          <a:endParaRPr lang="en-NZ"/>
        </a:p>
      </dgm:t>
    </dgm:pt>
    <dgm:pt modelId="{43CB2B45-0D41-46C0-AC61-4851229E3535}">
      <dgm:prSet phldrT="[Text]" custT="1"/>
      <dgm:spPr/>
      <dgm:t>
        <a:bodyPr/>
        <a:lstStyle/>
        <a:p>
          <a:r>
            <a:rPr lang="en-NZ" sz="1300" dirty="0">
              <a:solidFill>
                <a:srgbClr val="818285"/>
              </a:solidFill>
              <a:latin typeface="Century Gothic" panose="020B0502020202020204" pitchFamily="34" charset="0"/>
            </a:rPr>
            <a:t>Compliance Activity</a:t>
          </a:r>
        </a:p>
      </dgm:t>
    </dgm:pt>
    <dgm:pt modelId="{DA978B99-2276-4A3E-8256-DE1569F53D49}" type="parTrans" cxnId="{58C951E8-A2FC-4784-9556-3B07BF0D077F}">
      <dgm:prSet/>
      <dgm:spPr/>
      <dgm:t>
        <a:bodyPr/>
        <a:lstStyle/>
        <a:p>
          <a:endParaRPr lang="en-NZ"/>
        </a:p>
      </dgm:t>
    </dgm:pt>
    <dgm:pt modelId="{3F6B491C-D94B-407A-9A15-417F0B743E44}" type="sibTrans" cxnId="{58C951E8-A2FC-4784-9556-3B07BF0D077F}">
      <dgm:prSet/>
      <dgm:spPr/>
      <dgm:t>
        <a:bodyPr/>
        <a:lstStyle/>
        <a:p>
          <a:endParaRPr lang="en-NZ"/>
        </a:p>
      </dgm:t>
    </dgm:pt>
    <dgm:pt modelId="{DB3B83C3-2E12-4708-B6AC-ED65AEC0C0CE}">
      <dgm:prSet phldrT="[Text]" custT="1"/>
      <dgm:spPr/>
      <dgm:t>
        <a:bodyPr/>
        <a:lstStyle/>
        <a:p>
          <a:r>
            <a:rPr lang="en-NZ" sz="1300" dirty="0">
              <a:solidFill>
                <a:srgbClr val="818285"/>
              </a:solidFill>
              <a:latin typeface="Century Gothic" panose="020B0502020202020204" pitchFamily="34" charset="0"/>
            </a:rPr>
            <a:t>Auto Messaging</a:t>
          </a:r>
        </a:p>
      </dgm:t>
    </dgm:pt>
    <dgm:pt modelId="{4E67ABE5-3EB6-47FA-BA97-96CDAFAF8385}" type="parTrans" cxnId="{37CCB3B4-552C-4C8B-A032-32F913C53358}">
      <dgm:prSet/>
      <dgm:spPr/>
      <dgm:t>
        <a:bodyPr/>
        <a:lstStyle/>
        <a:p>
          <a:endParaRPr lang="en-NZ"/>
        </a:p>
      </dgm:t>
    </dgm:pt>
    <dgm:pt modelId="{BC5DCC6F-8255-49E9-B99B-DBB4FCF3A1CF}" type="sibTrans" cxnId="{37CCB3B4-552C-4C8B-A032-32F913C53358}">
      <dgm:prSet/>
      <dgm:spPr/>
      <dgm:t>
        <a:bodyPr/>
        <a:lstStyle/>
        <a:p>
          <a:endParaRPr lang="en-NZ"/>
        </a:p>
      </dgm:t>
    </dgm:pt>
    <dgm:pt modelId="{5B8CC673-5234-41BB-BBBA-52D925148301}" type="pres">
      <dgm:prSet presAssocID="{DF34D8A2-EC13-4771-AF23-13D7DCAFBBE4}" presName="Name0" presStyleCnt="0">
        <dgm:presLayoutVars>
          <dgm:dir/>
          <dgm:resizeHandles val="exact"/>
        </dgm:presLayoutVars>
      </dgm:prSet>
      <dgm:spPr/>
    </dgm:pt>
    <dgm:pt modelId="{BA4F9E67-7989-4DCC-8592-B939E9C13728}" type="pres">
      <dgm:prSet presAssocID="{DF34D8A2-EC13-4771-AF23-13D7DCAFBBE4}" presName="arrow" presStyleLbl="bgShp" presStyleIdx="0" presStyleCnt="1"/>
      <dgm:spPr>
        <a:solidFill>
          <a:srgbClr val="10406A"/>
        </a:solidFill>
        <a:ln w="19050">
          <a:solidFill>
            <a:srgbClr val="F8991D"/>
          </a:solidFill>
        </a:ln>
        <a:effectLst>
          <a:outerShdw blurRad="63500" dist="63500" dir="13800000" sx="101000" sy="101000" algn="br" rotWithShape="0">
            <a:prstClr val="black">
              <a:alpha val="35000"/>
            </a:prstClr>
          </a:outerShdw>
        </a:effectLst>
        <a:scene3d>
          <a:camera prst="orthographicFront"/>
          <a:lightRig rig="threePt" dir="t"/>
        </a:scene3d>
        <a:sp3d prstMaterial="plastic">
          <a:bevelT/>
        </a:sp3d>
      </dgm:spPr>
    </dgm:pt>
    <dgm:pt modelId="{35450E09-7B77-4683-9D5D-AF6D2B647AC5}" type="pres">
      <dgm:prSet presAssocID="{DF34D8A2-EC13-4771-AF23-13D7DCAFBBE4}" presName="points" presStyleCnt="0"/>
      <dgm:spPr/>
    </dgm:pt>
    <dgm:pt modelId="{088C4DB4-D901-4C96-80F1-84858BBF99E6}" type="pres">
      <dgm:prSet presAssocID="{73817CD2-B723-46C0-8960-75DBD8C9DBEA}" presName="compositeA" presStyleCnt="0"/>
      <dgm:spPr/>
    </dgm:pt>
    <dgm:pt modelId="{3D4789A1-90C3-44F6-A3BC-996F9F79D524}" type="pres">
      <dgm:prSet presAssocID="{73817CD2-B723-46C0-8960-75DBD8C9DBEA}" presName="textA" presStyleLbl="revTx" presStyleIdx="0" presStyleCnt="5" custLinFactNeighborX="15249">
        <dgm:presLayoutVars>
          <dgm:bulletEnabled val="1"/>
        </dgm:presLayoutVars>
      </dgm:prSet>
      <dgm:spPr/>
    </dgm:pt>
    <dgm:pt modelId="{78574126-A0D2-4EAD-B871-B82C0187C10C}" type="pres">
      <dgm:prSet presAssocID="{73817CD2-B723-46C0-8960-75DBD8C9DBEA}" presName="circleA" presStyleLbl="node1" presStyleIdx="0" presStyleCnt="5" custLinFactNeighborX="44924"/>
      <dgm:spPr>
        <a:solidFill>
          <a:srgbClr val="818285"/>
        </a:solidFill>
        <a:ln>
          <a:solidFill>
            <a:srgbClr val="F8991D"/>
          </a:solidFill>
        </a:ln>
        <a:scene3d>
          <a:camera prst="orthographicFront">
            <a:rot lat="0" lon="0" rev="0"/>
          </a:camera>
          <a:lightRig rig="threePt" dir="tl"/>
        </a:scene3d>
        <a:sp3d prstMaterial="plastic">
          <a:bevelT/>
        </a:sp3d>
      </dgm:spPr>
    </dgm:pt>
    <dgm:pt modelId="{DD77917B-8155-4D56-BA00-F6CB8CDE1C80}" type="pres">
      <dgm:prSet presAssocID="{73817CD2-B723-46C0-8960-75DBD8C9DBEA}" presName="spaceA" presStyleCnt="0"/>
      <dgm:spPr/>
    </dgm:pt>
    <dgm:pt modelId="{3BC3033A-8DC3-4C71-A287-7A83246FCE70}" type="pres">
      <dgm:prSet presAssocID="{15FE4089-65AF-4AD2-A3E1-C5D1F4D89E72}" presName="space" presStyleCnt="0"/>
      <dgm:spPr/>
    </dgm:pt>
    <dgm:pt modelId="{30DDFCCD-9F0C-4A23-8660-C5ACCF438C6C}" type="pres">
      <dgm:prSet presAssocID="{64A441F1-A4C3-4A08-989E-B491084825CD}" presName="compositeB" presStyleCnt="0"/>
      <dgm:spPr/>
    </dgm:pt>
    <dgm:pt modelId="{60D1858E-CCAF-4D33-8B16-4798DF076B5D}" type="pres">
      <dgm:prSet presAssocID="{64A441F1-A4C3-4A08-989E-B491084825CD}" presName="textB" presStyleLbl="revTx" presStyleIdx="1" presStyleCnt="5">
        <dgm:presLayoutVars>
          <dgm:bulletEnabled val="1"/>
        </dgm:presLayoutVars>
      </dgm:prSet>
      <dgm:spPr/>
    </dgm:pt>
    <dgm:pt modelId="{5BC26266-C157-4FF8-86FD-F2D03928EDDA}" type="pres">
      <dgm:prSet presAssocID="{64A441F1-A4C3-4A08-989E-B491084825CD}" presName="circleB" presStyleLbl="node1" presStyleIdx="1" presStyleCnt="5"/>
      <dgm:spPr>
        <a:xfrm>
          <a:off x="2444283" y="1807405"/>
          <a:ext cx="401645" cy="401645"/>
        </a:xfrm>
        <a:prstGeom prst="ellipse">
          <a:avLst/>
        </a:prstGeom>
        <a:solidFill>
          <a:srgbClr val="818285"/>
        </a:solidFill>
        <a:ln>
          <a:solidFill>
            <a:srgbClr val="F8991D"/>
          </a:solid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a:sp3d>
      </dgm:spPr>
    </dgm:pt>
    <dgm:pt modelId="{3BEB1550-3A6A-4254-AC7A-B7524DB54D9A}" type="pres">
      <dgm:prSet presAssocID="{64A441F1-A4C3-4A08-989E-B491084825CD}" presName="spaceB" presStyleCnt="0"/>
      <dgm:spPr/>
    </dgm:pt>
    <dgm:pt modelId="{68AC2921-AE91-4E26-A843-F230DD155F7F}" type="pres">
      <dgm:prSet presAssocID="{7A1364F4-3570-4F20-87FC-7C58FBCA913D}" presName="space" presStyleCnt="0"/>
      <dgm:spPr/>
    </dgm:pt>
    <dgm:pt modelId="{08F3F006-45A3-45D3-A9E0-C93823C9565A}" type="pres">
      <dgm:prSet presAssocID="{DB3B83C3-2E12-4708-B6AC-ED65AEC0C0CE}" presName="compositeA" presStyleCnt="0"/>
      <dgm:spPr/>
    </dgm:pt>
    <dgm:pt modelId="{B854E660-490F-4C55-A65D-1D5D0BF2553E}" type="pres">
      <dgm:prSet presAssocID="{DB3B83C3-2E12-4708-B6AC-ED65AEC0C0CE}" presName="textA" presStyleLbl="revTx" presStyleIdx="2" presStyleCnt="5">
        <dgm:presLayoutVars>
          <dgm:bulletEnabled val="1"/>
        </dgm:presLayoutVars>
      </dgm:prSet>
      <dgm:spPr/>
    </dgm:pt>
    <dgm:pt modelId="{25855905-D89F-4722-98FE-35F5623C1B0C}" type="pres">
      <dgm:prSet presAssocID="{DB3B83C3-2E12-4708-B6AC-ED65AEC0C0CE}" presName="circleA" presStyleLbl="node1" presStyleIdx="2" presStyleCnt="5"/>
      <dgm:spPr>
        <a:xfrm>
          <a:off x="4233489" y="1807405"/>
          <a:ext cx="401645" cy="401645"/>
        </a:xfrm>
        <a:prstGeom prst="ellipse">
          <a:avLst/>
        </a:prstGeom>
        <a:solidFill>
          <a:srgbClr val="818285"/>
        </a:solidFill>
        <a:ln>
          <a:solidFill>
            <a:srgbClr val="F8991D"/>
          </a:solid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a:sp3d>
      </dgm:spPr>
    </dgm:pt>
    <dgm:pt modelId="{89B3DCB6-5435-41EC-ACCF-E7D3916122BA}" type="pres">
      <dgm:prSet presAssocID="{DB3B83C3-2E12-4708-B6AC-ED65AEC0C0CE}" presName="spaceA" presStyleCnt="0"/>
      <dgm:spPr/>
    </dgm:pt>
    <dgm:pt modelId="{EBA3CB38-D511-43CF-ABC8-BB8C16CD7F4C}" type="pres">
      <dgm:prSet presAssocID="{BC5DCC6F-8255-49E9-B99B-DBB4FCF3A1CF}" presName="space" presStyleCnt="0"/>
      <dgm:spPr/>
    </dgm:pt>
    <dgm:pt modelId="{82A1CD88-CA2E-4FD1-92C4-2D1498E5AE90}" type="pres">
      <dgm:prSet presAssocID="{43CB2B45-0D41-46C0-AC61-4851229E3535}" presName="compositeB" presStyleCnt="0"/>
      <dgm:spPr/>
    </dgm:pt>
    <dgm:pt modelId="{F99CE187-6913-4B5C-A28E-3003AED4B7EC}" type="pres">
      <dgm:prSet presAssocID="{43CB2B45-0D41-46C0-AC61-4851229E3535}" presName="textB" presStyleLbl="revTx" presStyleIdx="3" presStyleCnt="5">
        <dgm:presLayoutVars>
          <dgm:bulletEnabled val="1"/>
        </dgm:presLayoutVars>
      </dgm:prSet>
      <dgm:spPr/>
    </dgm:pt>
    <dgm:pt modelId="{EEF0D280-4841-4495-8639-60FC5A772488}" type="pres">
      <dgm:prSet presAssocID="{43CB2B45-0D41-46C0-AC61-4851229E3535}" presName="circleB" presStyleLbl="node1" presStyleIdx="3" presStyleCnt="5"/>
      <dgm:spPr>
        <a:xfrm>
          <a:off x="6022695" y="1807405"/>
          <a:ext cx="401645" cy="401645"/>
        </a:xfrm>
        <a:prstGeom prst="ellipse">
          <a:avLst/>
        </a:prstGeom>
        <a:solidFill>
          <a:srgbClr val="818285"/>
        </a:solidFill>
        <a:ln>
          <a:solidFill>
            <a:srgbClr val="F8991D"/>
          </a:solid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a:sp3d>
      </dgm:spPr>
    </dgm:pt>
    <dgm:pt modelId="{23A9DC8F-C5B7-4A44-8E63-4CFC443FAA57}" type="pres">
      <dgm:prSet presAssocID="{43CB2B45-0D41-46C0-AC61-4851229E3535}" presName="spaceB" presStyleCnt="0"/>
      <dgm:spPr/>
    </dgm:pt>
    <dgm:pt modelId="{55793705-8533-4C3D-A793-DC2A1C486464}" type="pres">
      <dgm:prSet presAssocID="{3F6B491C-D94B-407A-9A15-417F0B743E44}" presName="space" presStyleCnt="0"/>
      <dgm:spPr/>
    </dgm:pt>
    <dgm:pt modelId="{5F29E5B0-8360-4DEB-9F29-7B4DCEB9E6E5}" type="pres">
      <dgm:prSet presAssocID="{8E8444A9-1F23-47B3-AADA-072D86C17195}" presName="compositeA" presStyleCnt="0"/>
      <dgm:spPr/>
    </dgm:pt>
    <dgm:pt modelId="{0CEBE76F-63C9-4304-92B8-5500AD6E6956}" type="pres">
      <dgm:prSet presAssocID="{8E8444A9-1F23-47B3-AADA-072D86C17195}" presName="textA" presStyleLbl="revTx" presStyleIdx="4" presStyleCnt="5">
        <dgm:presLayoutVars>
          <dgm:bulletEnabled val="1"/>
        </dgm:presLayoutVars>
      </dgm:prSet>
      <dgm:spPr/>
    </dgm:pt>
    <dgm:pt modelId="{69A9E646-A0C6-4A57-AD92-987E5B518D65}" type="pres">
      <dgm:prSet presAssocID="{8E8444A9-1F23-47B3-AADA-072D86C17195}" presName="circleA" presStyleLbl="node1" presStyleIdx="4" presStyleCnt="5"/>
      <dgm:spPr>
        <a:xfrm>
          <a:off x="7811901" y="1807405"/>
          <a:ext cx="401645" cy="401645"/>
        </a:xfrm>
        <a:prstGeom prst="ellipse">
          <a:avLst/>
        </a:prstGeom>
        <a:solidFill>
          <a:srgbClr val="818285"/>
        </a:solidFill>
        <a:ln>
          <a:solidFill>
            <a:srgbClr val="F8991D"/>
          </a:solid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a:sp3d>
      </dgm:spPr>
    </dgm:pt>
    <dgm:pt modelId="{D9F1A6A0-CF76-416E-8062-A2EAB1E794DD}" type="pres">
      <dgm:prSet presAssocID="{8E8444A9-1F23-47B3-AADA-072D86C17195}" presName="spaceA" presStyleCnt="0"/>
      <dgm:spPr/>
    </dgm:pt>
  </dgm:ptLst>
  <dgm:cxnLst>
    <dgm:cxn modelId="{CEEE1638-1CC8-4EFE-9E0F-8A580756B10F}" type="presOf" srcId="{DB3B83C3-2E12-4708-B6AC-ED65AEC0C0CE}" destId="{B854E660-490F-4C55-A65D-1D5D0BF2553E}" srcOrd="0" destOrd="0" presId="urn:microsoft.com/office/officeart/2005/8/layout/hProcess11"/>
    <dgm:cxn modelId="{CC646639-E690-44FE-AE64-108428B5CC1C}" srcId="{DF34D8A2-EC13-4771-AF23-13D7DCAFBBE4}" destId="{8E8444A9-1F23-47B3-AADA-072D86C17195}" srcOrd="4" destOrd="0" parTransId="{727FB225-704B-416E-A37B-7DD86A575CC4}" sibTransId="{EAAD58D6-F8FC-46EF-B614-3A35E8EC87C5}"/>
    <dgm:cxn modelId="{397F6D3F-1A41-47DB-8F9E-DD335AA12964}" type="presOf" srcId="{DF34D8A2-EC13-4771-AF23-13D7DCAFBBE4}" destId="{5B8CC673-5234-41BB-BBBA-52D925148301}" srcOrd="0" destOrd="0" presId="urn:microsoft.com/office/officeart/2005/8/layout/hProcess11"/>
    <dgm:cxn modelId="{F4020262-A0AB-40E2-BBA9-12DB880B3158}" type="presOf" srcId="{73817CD2-B723-46C0-8960-75DBD8C9DBEA}" destId="{3D4789A1-90C3-44F6-A3BC-996F9F79D524}" srcOrd="0" destOrd="0" presId="urn:microsoft.com/office/officeart/2005/8/layout/hProcess11"/>
    <dgm:cxn modelId="{37CCB3B4-552C-4C8B-A032-32F913C53358}" srcId="{DF34D8A2-EC13-4771-AF23-13D7DCAFBBE4}" destId="{DB3B83C3-2E12-4708-B6AC-ED65AEC0C0CE}" srcOrd="2" destOrd="0" parTransId="{4E67ABE5-3EB6-47FA-BA97-96CDAFAF8385}" sibTransId="{BC5DCC6F-8255-49E9-B99B-DBB4FCF3A1CF}"/>
    <dgm:cxn modelId="{59A8E8CC-25EB-4C7E-8488-534BD84DF88E}" type="presOf" srcId="{8E8444A9-1F23-47B3-AADA-072D86C17195}" destId="{0CEBE76F-63C9-4304-92B8-5500AD6E6956}" srcOrd="0" destOrd="0" presId="urn:microsoft.com/office/officeart/2005/8/layout/hProcess11"/>
    <dgm:cxn modelId="{965D48D5-DF09-46B8-8197-48C0CA56CC81}" srcId="{DF34D8A2-EC13-4771-AF23-13D7DCAFBBE4}" destId="{73817CD2-B723-46C0-8960-75DBD8C9DBEA}" srcOrd="0" destOrd="0" parTransId="{335EEBE5-1A26-43D6-A300-6B9584F2D273}" sibTransId="{15FE4089-65AF-4AD2-A3E1-C5D1F4D89E72}"/>
    <dgm:cxn modelId="{962AD2DE-A64A-40AF-8194-F3C3AFE89FFD}" srcId="{DF34D8A2-EC13-4771-AF23-13D7DCAFBBE4}" destId="{64A441F1-A4C3-4A08-989E-B491084825CD}" srcOrd="1" destOrd="0" parTransId="{96FD30BE-2588-47DA-9C14-D8525FB1862D}" sibTransId="{7A1364F4-3570-4F20-87FC-7C58FBCA913D}"/>
    <dgm:cxn modelId="{58C951E8-A2FC-4784-9556-3B07BF0D077F}" srcId="{DF34D8A2-EC13-4771-AF23-13D7DCAFBBE4}" destId="{43CB2B45-0D41-46C0-AC61-4851229E3535}" srcOrd="3" destOrd="0" parTransId="{DA978B99-2276-4A3E-8256-DE1569F53D49}" sibTransId="{3F6B491C-D94B-407A-9A15-417F0B743E44}"/>
    <dgm:cxn modelId="{42765BEE-3914-40D3-92CC-10E00B2CEB00}" type="presOf" srcId="{43CB2B45-0D41-46C0-AC61-4851229E3535}" destId="{F99CE187-6913-4B5C-A28E-3003AED4B7EC}" srcOrd="0" destOrd="0" presId="urn:microsoft.com/office/officeart/2005/8/layout/hProcess11"/>
    <dgm:cxn modelId="{275E7FFD-8382-48FF-B0AA-634E015CAA4E}" type="presOf" srcId="{64A441F1-A4C3-4A08-989E-B491084825CD}" destId="{60D1858E-CCAF-4D33-8B16-4798DF076B5D}" srcOrd="0" destOrd="0" presId="urn:microsoft.com/office/officeart/2005/8/layout/hProcess11"/>
    <dgm:cxn modelId="{8A6946E1-22FC-46FA-A644-A55E767D293A}" type="presParOf" srcId="{5B8CC673-5234-41BB-BBBA-52D925148301}" destId="{BA4F9E67-7989-4DCC-8592-B939E9C13728}" srcOrd="0" destOrd="0" presId="urn:microsoft.com/office/officeart/2005/8/layout/hProcess11"/>
    <dgm:cxn modelId="{D0B0CB1A-C0C5-4399-A706-6EB5CDA38DD7}" type="presParOf" srcId="{5B8CC673-5234-41BB-BBBA-52D925148301}" destId="{35450E09-7B77-4683-9D5D-AF6D2B647AC5}" srcOrd="1" destOrd="0" presId="urn:microsoft.com/office/officeart/2005/8/layout/hProcess11"/>
    <dgm:cxn modelId="{56B7258F-5E14-48B5-90C4-3F0672914347}" type="presParOf" srcId="{35450E09-7B77-4683-9D5D-AF6D2B647AC5}" destId="{088C4DB4-D901-4C96-80F1-84858BBF99E6}" srcOrd="0" destOrd="0" presId="urn:microsoft.com/office/officeart/2005/8/layout/hProcess11"/>
    <dgm:cxn modelId="{1D3F2020-ED48-471E-8E45-0B029A98D1DD}" type="presParOf" srcId="{088C4DB4-D901-4C96-80F1-84858BBF99E6}" destId="{3D4789A1-90C3-44F6-A3BC-996F9F79D524}" srcOrd="0" destOrd="0" presId="urn:microsoft.com/office/officeart/2005/8/layout/hProcess11"/>
    <dgm:cxn modelId="{8ECF602A-D8CD-4558-9D6D-5EBA3193FB93}" type="presParOf" srcId="{088C4DB4-D901-4C96-80F1-84858BBF99E6}" destId="{78574126-A0D2-4EAD-B871-B82C0187C10C}" srcOrd="1" destOrd="0" presId="urn:microsoft.com/office/officeart/2005/8/layout/hProcess11"/>
    <dgm:cxn modelId="{A8C05136-7F87-4BFB-AFD7-29EE6C311A9E}" type="presParOf" srcId="{088C4DB4-D901-4C96-80F1-84858BBF99E6}" destId="{DD77917B-8155-4D56-BA00-F6CB8CDE1C80}" srcOrd="2" destOrd="0" presId="urn:microsoft.com/office/officeart/2005/8/layout/hProcess11"/>
    <dgm:cxn modelId="{DABB22C0-B309-4AB8-B34C-6F9BFA831C83}" type="presParOf" srcId="{35450E09-7B77-4683-9D5D-AF6D2B647AC5}" destId="{3BC3033A-8DC3-4C71-A287-7A83246FCE70}" srcOrd="1" destOrd="0" presId="urn:microsoft.com/office/officeart/2005/8/layout/hProcess11"/>
    <dgm:cxn modelId="{517D9C82-F7C7-4B6B-B59B-3A0257ECD24B}" type="presParOf" srcId="{35450E09-7B77-4683-9D5D-AF6D2B647AC5}" destId="{30DDFCCD-9F0C-4A23-8660-C5ACCF438C6C}" srcOrd="2" destOrd="0" presId="urn:microsoft.com/office/officeart/2005/8/layout/hProcess11"/>
    <dgm:cxn modelId="{72CE919E-2579-4FD0-894C-367E4D45022A}" type="presParOf" srcId="{30DDFCCD-9F0C-4A23-8660-C5ACCF438C6C}" destId="{60D1858E-CCAF-4D33-8B16-4798DF076B5D}" srcOrd="0" destOrd="0" presId="urn:microsoft.com/office/officeart/2005/8/layout/hProcess11"/>
    <dgm:cxn modelId="{4787E208-CF3B-4FEE-B359-96F9AC7FA4A3}" type="presParOf" srcId="{30DDFCCD-9F0C-4A23-8660-C5ACCF438C6C}" destId="{5BC26266-C157-4FF8-86FD-F2D03928EDDA}" srcOrd="1" destOrd="0" presId="urn:microsoft.com/office/officeart/2005/8/layout/hProcess11"/>
    <dgm:cxn modelId="{7E177E62-213C-4889-B4AA-2BB65A234140}" type="presParOf" srcId="{30DDFCCD-9F0C-4A23-8660-C5ACCF438C6C}" destId="{3BEB1550-3A6A-4254-AC7A-B7524DB54D9A}" srcOrd="2" destOrd="0" presId="urn:microsoft.com/office/officeart/2005/8/layout/hProcess11"/>
    <dgm:cxn modelId="{5E0BB539-05FB-4C6C-982A-BEC54C27A86B}" type="presParOf" srcId="{35450E09-7B77-4683-9D5D-AF6D2B647AC5}" destId="{68AC2921-AE91-4E26-A843-F230DD155F7F}" srcOrd="3" destOrd="0" presId="urn:microsoft.com/office/officeart/2005/8/layout/hProcess11"/>
    <dgm:cxn modelId="{86DD8735-CC00-413A-A047-268727543AE6}" type="presParOf" srcId="{35450E09-7B77-4683-9D5D-AF6D2B647AC5}" destId="{08F3F006-45A3-45D3-A9E0-C93823C9565A}" srcOrd="4" destOrd="0" presId="urn:microsoft.com/office/officeart/2005/8/layout/hProcess11"/>
    <dgm:cxn modelId="{089611A8-9BFD-4C92-B64D-DF59F8625560}" type="presParOf" srcId="{08F3F006-45A3-45D3-A9E0-C93823C9565A}" destId="{B854E660-490F-4C55-A65D-1D5D0BF2553E}" srcOrd="0" destOrd="0" presId="urn:microsoft.com/office/officeart/2005/8/layout/hProcess11"/>
    <dgm:cxn modelId="{7D6B5A88-3BFA-4101-8719-75CC52C2E981}" type="presParOf" srcId="{08F3F006-45A3-45D3-A9E0-C93823C9565A}" destId="{25855905-D89F-4722-98FE-35F5623C1B0C}" srcOrd="1" destOrd="0" presId="urn:microsoft.com/office/officeart/2005/8/layout/hProcess11"/>
    <dgm:cxn modelId="{895504C7-8963-4373-A406-5BA2AD372F35}" type="presParOf" srcId="{08F3F006-45A3-45D3-A9E0-C93823C9565A}" destId="{89B3DCB6-5435-41EC-ACCF-E7D3916122BA}" srcOrd="2" destOrd="0" presId="urn:microsoft.com/office/officeart/2005/8/layout/hProcess11"/>
    <dgm:cxn modelId="{E8401BD3-C99A-4CBD-B144-D200C15C7217}" type="presParOf" srcId="{35450E09-7B77-4683-9D5D-AF6D2B647AC5}" destId="{EBA3CB38-D511-43CF-ABC8-BB8C16CD7F4C}" srcOrd="5" destOrd="0" presId="urn:microsoft.com/office/officeart/2005/8/layout/hProcess11"/>
    <dgm:cxn modelId="{9E5637D3-4797-4FF1-9CA9-A7366E2D4655}" type="presParOf" srcId="{35450E09-7B77-4683-9D5D-AF6D2B647AC5}" destId="{82A1CD88-CA2E-4FD1-92C4-2D1498E5AE90}" srcOrd="6" destOrd="0" presId="urn:microsoft.com/office/officeart/2005/8/layout/hProcess11"/>
    <dgm:cxn modelId="{FFA0E25B-567F-4613-89EB-144D75FF95E4}" type="presParOf" srcId="{82A1CD88-CA2E-4FD1-92C4-2D1498E5AE90}" destId="{F99CE187-6913-4B5C-A28E-3003AED4B7EC}" srcOrd="0" destOrd="0" presId="urn:microsoft.com/office/officeart/2005/8/layout/hProcess11"/>
    <dgm:cxn modelId="{6FCB5C9B-BF10-43BE-98C7-E3543D66153F}" type="presParOf" srcId="{82A1CD88-CA2E-4FD1-92C4-2D1498E5AE90}" destId="{EEF0D280-4841-4495-8639-60FC5A772488}" srcOrd="1" destOrd="0" presId="urn:microsoft.com/office/officeart/2005/8/layout/hProcess11"/>
    <dgm:cxn modelId="{686A6732-3FF0-47F1-8301-CA2590F0CCAC}" type="presParOf" srcId="{82A1CD88-CA2E-4FD1-92C4-2D1498E5AE90}" destId="{23A9DC8F-C5B7-4A44-8E63-4CFC443FAA57}" srcOrd="2" destOrd="0" presId="urn:microsoft.com/office/officeart/2005/8/layout/hProcess11"/>
    <dgm:cxn modelId="{50E48D98-75A9-4416-9129-9EA27E389B31}" type="presParOf" srcId="{35450E09-7B77-4683-9D5D-AF6D2B647AC5}" destId="{55793705-8533-4C3D-A793-DC2A1C486464}" srcOrd="7" destOrd="0" presId="urn:microsoft.com/office/officeart/2005/8/layout/hProcess11"/>
    <dgm:cxn modelId="{25295803-9DC3-4B94-9A53-61C100E72923}" type="presParOf" srcId="{35450E09-7B77-4683-9D5D-AF6D2B647AC5}" destId="{5F29E5B0-8360-4DEB-9F29-7B4DCEB9E6E5}" srcOrd="8" destOrd="0" presId="urn:microsoft.com/office/officeart/2005/8/layout/hProcess11"/>
    <dgm:cxn modelId="{08292BBC-92FB-4812-9B2B-98570AC79C72}" type="presParOf" srcId="{5F29E5B0-8360-4DEB-9F29-7B4DCEB9E6E5}" destId="{0CEBE76F-63C9-4304-92B8-5500AD6E6956}" srcOrd="0" destOrd="0" presId="urn:microsoft.com/office/officeart/2005/8/layout/hProcess11"/>
    <dgm:cxn modelId="{00B3C9EF-587D-4B9A-9240-36ED75610E40}" type="presParOf" srcId="{5F29E5B0-8360-4DEB-9F29-7B4DCEB9E6E5}" destId="{69A9E646-A0C6-4A57-AD92-987E5B518D65}" srcOrd="1" destOrd="0" presId="urn:microsoft.com/office/officeart/2005/8/layout/hProcess11"/>
    <dgm:cxn modelId="{B507ACD2-5648-4286-BEF4-D5AED019D2BE}" type="presParOf" srcId="{5F29E5B0-8360-4DEB-9F29-7B4DCEB9E6E5}" destId="{D9F1A6A0-CF76-416E-8062-A2EAB1E794DD}"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8D9CFD8-2258-4FB1-BA88-A41BB8C71F7B}" type="doc">
      <dgm:prSet loTypeId="urn:microsoft.com/office/officeart/2005/8/layout/funnel1" loCatId="process" qsTypeId="urn:microsoft.com/office/officeart/2005/8/quickstyle/3d1" qsCatId="3D" csTypeId="urn:microsoft.com/office/officeart/2005/8/colors/accent1_2" csCatId="accent1" phldr="1"/>
      <dgm:spPr/>
      <dgm:t>
        <a:bodyPr/>
        <a:lstStyle/>
        <a:p>
          <a:endParaRPr lang="en-NZ"/>
        </a:p>
      </dgm:t>
    </dgm:pt>
    <dgm:pt modelId="{0D3FCF36-EC5C-4160-9D08-5E6AB008C820}">
      <dgm:prSet phldrT="[Text]"/>
      <dgm:spPr/>
      <dgm:t>
        <a:bodyPr/>
        <a:lstStyle/>
        <a:p>
          <a:r>
            <a:rPr lang="en-NZ" dirty="0">
              <a:latin typeface="Century Gothic" panose="020B0502020202020204" pitchFamily="34" charset="0"/>
            </a:rPr>
            <a:t>Customer Data</a:t>
          </a:r>
        </a:p>
      </dgm:t>
    </dgm:pt>
    <dgm:pt modelId="{6F798836-FA22-4A94-A5A7-AA926071D953}" type="parTrans" cxnId="{4A172679-34FA-428A-8B8B-2A27622982A0}">
      <dgm:prSet/>
      <dgm:spPr/>
      <dgm:t>
        <a:bodyPr/>
        <a:lstStyle/>
        <a:p>
          <a:endParaRPr lang="en-NZ"/>
        </a:p>
      </dgm:t>
    </dgm:pt>
    <dgm:pt modelId="{C81F0960-4172-4C04-AC66-6F05E89F8580}" type="sibTrans" cxnId="{4A172679-34FA-428A-8B8B-2A27622982A0}">
      <dgm:prSet/>
      <dgm:spPr/>
      <dgm:t>
        <a:bodyPr/>
        <a:lstStyle/>
        <a:p>
          <a:endParaRPr lang="en-NZ"/>
        </a:p>
      </dgm:t>
    </dgm:pt>
    <dgm:pt modelId="{D1360C75-67CE-4689-BFCA-81BDB4D63821}">
      <dgm:prSet phldrT="[Text]"/>
      <dgm:spPr/>
      <dgm:t>
        <a:bodyPr/>
        <a:lstStyle/>
        <a:p>
          <a:r>
            <a:rPr lang="en-NZ" dirty="0">
              <a:latin typeface="Century Gothic" panose="020B0502020202020204" pitchFamily="34" charset="0"/>
            </a:rPr>
            <a:t>Compliance History</a:t>
          </a:r>
        </a:p>
      </dgm:t>
    </dgm:pt>
    <dgm:pt modelId="{6C91C787-DFE9-4B27-9186-DCE604D17ED6}" type="parTrans" cxnId="{EEF518E2-13B3-4780-B4DC-D9A1F80F21D0}">
      <dgm:prSet/>
      <dgm:spPr/>
      <dgm:t>
        <a:bodyPr/>
        <a:lstStyle/>
        <a:p>
          <a:endParaRPr lang="en-NZ"/>
        </a:p>
      </dgm:t>
    </dgm:pt>
    <dgm:pt modelId="{3AF68E4F-C6F5-4714-92E7-75BE04D30490}" type="sibTrans" cxnId="{EEF518E2-13B3-4780-B4DC-D9A1F80F21D0}">
      <dgm:prSet/>
      <dgm:spPr/>
      <dgm:t>
        <a:bodyPr/>
        <a:lstStyle/>
        <a:p>
          <a:endParaRPr lang="en-NZ"/>
        </a:p>
      </dgm:t>
    </dgm:pt>
    <dgm:pt modelId="{CFCEADE8-0859-4708-9E1D-BC420CF89312}">
      <dgm:prSet phldrT="[Text]"/>
      <dgm:spPr/>
      <dgm:t>
        <a:bodyPr/>
        <a:lstStyle/>
        <a:p>
          <a:r>
            <a:rPr lang="en-NZ" dirty="0">
              <a:latin typeface="Century Gothic" panose="020B0502020202020204" pitchFamily="34" charset="0"/>
            </a:rPr>
            <a:t>Tax Preparer</a:t>
          </a:r>
        </a:p>
      </dgm:t>
    </dgm:pt>
    <dgm:pt modelId="{26F26C65-EC53-4AE6-8F08-1AEA8D57B7F4}" type="parTrans" cxnId="{42DC8949-0A98-4805-8F26-15FD3EE74186}">
      <dgm:prSet/>
      <dgm:spPr/>
      <dgm:t>
        <a:bodyPr/>
        <a:lstStyle/>
        <a:p>
          <a:endParaRPr lang="en-NZ"/>
        </a:p>
      </dgm:t>
    </dgm:pt>
    <dgm:pt modelId="{BE007D77-98E2-4438-BA12-D834F39966F0}" type="sibTrans" cxnId="{42DC8949-0A98-4805-8F26-15FD3EE74186}">
      <dgm:prSet/>
      <dgm:spPr/>
      <dgm:t>
        <a:bodyPr/>
        <a:lstStyle/>
        <a:p>
          <a:endParaRPr lang="en-NZ"/>
        </a:p>
      </dgm:t>
    </dgm:pt>
    <dgm:pt modelId="{C951E260-344E-4C84-A787-E1AFBB641BA1}">
      <dgm:prSet phldrT="[Text]"/>
      <dgm:spPr/>
      <dgm:t>
        <a:bodyPr/>
        <a:lstStyle/>
        <a:p>
          <a:r>
            <a:rPr lang="en-NZ" dirty="0">
              <a:solidFill>
                <a:srgbClr val="818285"/>
              </a:solidFill>
              <a:latin typeface="Century Gothic" panose="020B0502020202020204" pitchFamily="34" charset="0"/>
            </a:rPr>
            <a:t>Calculated Risk Group</a:t>
          </a:r>
        </a:p>
      </dgm:t>
    </dgm:pt>
    <dgm:pt modelId="{DC208D14-C511-4CC7-8787-696748E90D22}" type="parTrans" cxnId="{8E906180-A046-49DB-8A13-FF305544D088}">
      <dgm:prSet/>
      <dgm:spPr/>
      <dgm:t>
        <a:bodyPr/>
        <a:lstStyle/>
        <a:p>
          <a:endParaRPr lang="en-NZ"/>
        </a:p>
      </dgm:t>
    </dgm:pt>
    <dgm:pt modelId="{D20EEB8F-EDBC-4EEF-9769-2289BB2B15E4}" type="sibTrans" cxnId="{8E906180-A046-49DB-8A13-FF305544D088}">
      <dgm:prSet/>
      <dgm:spPr/>
      <dgm:t>
        <a:bodyPr/>
        <a:lstStyle/>
        <a:p>
          <a:endParaRPr lang="en-NZ"/>
        </a:p>
      </dgm:t>
    </dgm:pt>
    <dgm:pt modelId="{69C60F29-CF13-4737-AEDF-A9FED338E4ED}" type="pres">
      <dgm:prSet presAssocID="{08D9CFD8-2258-4FB1-BA88-A41BB8C71F7B}" presName="Name0" presStyleCnt="0">
        <dgm:presLayoutVars>
          <dgm:chMax val="4"/>
          <dgm:resizeHandles val="exact"/>
        </dgm:presLayoutVars>
      </dgm:prSet>
      <dgm:spPr/>
    </dgm:pt>
    <dgm:pt modelId="{37849A52-EC0E-4E81-B9F0-9FB50B605BDB}" type="pres">
      <dgm:prSet presAssocID="{08D9CFD8-2258-4FB1-BA88-A41BB8C71F7B}" presName="ellipse" presStyleLbl="trBgShp" presStyleIdx="0" presStyleCnt="1"/>
      <dgm:spPr/>
    </dgm:pt>
    <dgm:pt modelId="{232C8C56-0356-405C-A261-A89921987978}" type="pres">
      <dgm:prSet presAssocID="{08D9CFD8-2258-4FB1-BA88-A41BB8C71F7B}" presName="arrow1" presStyleLbl="fgShp" presStyleIdx="0" presStyleCnt="1"/>
      <dgm:spPr>
        <a:solidFill>
          <a:srgbClr val="123D66"/>
        </a:solidFill>
        <a:ln>
          <a:solidFill>
            <a:srgbClr val="F8991D"/>
          </a:solidFill>
        </a:ln>
      </dgm:spPr>
    </dgm:pt>
    <dgm:pt modelId="{55FF5D08-94EC-495E-AA1B-599E461A449E}" type="pres">
      <dgm:prSet presAssocID="{08D9CFD8-2258-4FB1-BA88-A41BB8C71F7B}" presName="rectangle" presStyleLbl="revTx" presStyleIdx="0" presStyleCnt="1">
        <dgm:presLayoutVars>
          <dgm:bulletEnabled val="1"/>
        </dgm:presLayoutVars>
      </dgm:prSet>
      <dgm:spPr/>
    </dgm:pt>
    <dgm:pt modelId="{74FCE324-A6E2-48B6-B168-46374B379B8B}" type="pres">
      <dgm:prSet presAssocID="{D1360C75-67CE-4689-BFCA-81BDB4D63821}" presName="item1" presStyleLbl="node1" presStyleIdx="0" presStyleCnt="3">
        <dgm:presLayoutVars>
          <dgm:bulletEnabled val="1"/>
        </dgm:presLayoutVars>
      </dgm:prSet>
      <dgm:spPr/>
    </dgm:pt>
    <dgm:pt modelId="{EDC83FB9-092F-4F53-9A28-0CF36E354D22}" type="pres">
      <dgm:prSet presAssocID="{CFCEADE8-0859-4708-9E1D-BC420CF89312}" presName="item2" presStyleLbl="node1" presStyleIdx="1" presStyleCnt="3">
        <dgm:presLayoutVars>
          <dgm:bulletEnabled val="1"/>
        </dgm:presLayoutVars>
      </dgm:prSet>
      <dgm:spPr/>
    </dgm:pt>
    <dgm:pt modelId="{5E9E90A5-77FD-4F6D-B525-55EE70A6A838}" type="pres">
      <dgm:prSet presAssocID="{C951E260-344E-4C84-A787-E1AFBB641BA1}" presName="item3" presStyleLbl="node1" presStyleIdx="2" presStyleCnt="3">
        <dgm:presLayoutVars>
          <dgm:bulletEnabled val="1"/>
        </dgm:presLayoutVars>
      </dgm:prSet>
      <dgm:spPr/>
    </dgm:pt>
    <dgm:pt modelId="{DDF235CA-A683-4A83-ACD9-CF309A545809}" type="pres">
      <dgm:prSet presAssocID="{08D9CFD8-2258-4FB1-BA88-A41BB8C71F7B}" presName="funnel" presStyleLbl="trAlignAcc1" presStyleIdx="0" presStyleCnt="1"/>
      <dgm:spPr>
        <a:solidFill>
          <a:srgbClr val="123D66">
            <a:alpha val="40000"/>
          </a:srgbClr>
        </a:solidFill>
        <a:ln>
          <a:solidFill>
            <a:srgbClr val="F8991D"/>
          </a:solidFill>
        </a:ln>
      </dgm:spPr>
    </dgm:pt>
  </dgm:ptLst>
  <dgm:cxnLst>
    <dgm:cxn modelId="{C9ABC606-7F2D-4D41-8673-0F942714D4B6}" type="presOf" srcId="{0D3FCF36-EC5C-4160-9D08-5E6AB008C820}" destId="{5E9E90A5-77FD-4F6D-B525-55EE70A6A838}" srcOrd="0" destOrd="0" presId="urn:microsoft.com/office/officeart/2005/8/layout/funnel1"/>
    <dgm:cxn modelId="{5892BC37-62BA-4892-AA0B-335A132E8E0E}" type="presOf" srcId="{08D9CFD8-2258-4FB1-BA88-A41BB8C71F7B}" destId="{69C60F29-CF13-4737-AEDF-A9FED338E4ED}" srcOrd="0" destOrd="0" presId="urn:microsoft.com/office/officeart/2005/8/layout/funnel1"/>
    <dgm:cxn modelId="{CF23BF3D-F984-4F0D-BA51-7F9944E1BB1F}" type="presOf" srcId="{C951E260-344E-4C84-A787-E1AFBB641BA1}" destId="{55FF5D08-94EC-495E-AA1B-599E461A449E}" srcOrd="0" destOrd="0" presId="urn:microsoft.com/office/officeart/2005/8/layout/funnel1"/>
    <dgm:cxn modelId="{42DC8949-0A98-4805-8F26-15FD3EE74186}" srcId="{08D9CFD8-2258-4FB1-BA88-A41BB8C71F7B}" destId="{CFCEADE8-0859-4708-9E1D-BC420CF89312}" srcOrd="2" destOrd="0" parTransId="{26F26C65-EC53-4AE6-8F08-1AEA8D57B7F4}" sibTransId="{BE007D77-98E2-4438-BA12-D834F39966F0}"/>
    <dgm:cxn modelId="{4A172679-34FA-428A-8B8B-2A27622982A0}" srcId="{08D9CFD8-2258-4FB1-BA88-A41BB8C71F7B}" destId="{0D3FCF36-EC5C-4160-9D08-5E6AB008C820}" srcOrd="0" destOrd="0" parTransId="{6F798836-FA22-4A94-A5A7-AA926071D953}" sibTransId="{C81F0960-4172-4C04-AC66-6F05E89F8580}"/>
    <dgm:cxn modelId="{8E906180-A046-49DB-8A13-FF305544D088}" srcId="{08D9CFD8-2258-4FB1-BA88-A41BB8C71F7B}" destId="{C951E260-344E-4C84-A787-E1AFBB641BA1}" srcOrd="3" destOrd="0" parTransId="{DC208D14-C511-4CC7-8787-696748E90D22}" sibTransId="{D20EEB8F-EDBC-4EEF-9769-2289BB2B15E4}"/>
    <dgm:cxn modelId="{A05C0981-7597-4680-BD80-B1EB44E06CF2}" type="presOf" srcId="{D1360C75-67CE-4689-BFCA-81BDB4D63821}" destId="{EDC83FB9-092F-4F53-9A28-0CF36E354D22}" srcOrd="0" destOrd="0" presId="urn:microsoft.com/office/officeart/2005/8/layout/funnel1"/>
    <dgm:cxn modelId="{989CCF94-7F56-4259-8538-82B099DEEDD5}" type="presOf" srcId="{CFCEADE8-0859-4708-9E1D-BC420CF89312}" destId="{74FCE324-A6E2-48B6-B168-46374B379B8B}" srcOrd="0" destOrd="0" presId="urn:microsoft.com/office/officeart/2005/8/layout/funnel1"/>
    <dgm:cxn modelId="{EEF518E2-13B3-4780-B4DC-D9A1F80F21D0}" srcId="{08D9CFD8-2258-4FB1-BA88-A41BB8C71F7B}" destId="{D1360C75-67CE-4689-BFCA-81BDB4D63821}" srcOrd="1" destOrd="0" parTransId="{6C91C787-DFE9-4B27-9186-DCE604D17ED6}" sibTransId="{3AF68E4F-C6F5-4714-92E7-75BE04D30490}"/>
    <dgm:cxn modelId="{47CBEEF5-A3F6-496F-A939-8D00E4D0405F}" type="presParOf" srcId="{69C60F29-CF13-4737-AEDF-A9FED338E4ED}" destId="{37849A52-EC0E-4E81-B9F0-9FB50B605BDB}" srcOrd="0" destOrd="0" presId="urn:microsoft.com/office/officeart/2005/8/layout/funnel1"/>
    <dgm:cxn modelId="{16AFD36E-4153-4A7E-9F63-389C25C0C7B2}" type="presParOf" srcId="{69C60F29-CF13-4737-AEDF-A9FED338E4ED}" destId="{232C8C56-0356-405C-A261-A89921987978}" srcOrd="1" destOrd="0" presId="urn:microsoft.com/office/officeart/2005/8/layout/funnel1"/>
    <dgm:cxn modelId="{8C1A8EE1-14B3-4C67-822F-EAF7339589A1}" type="presParOf" srcId="{69C60F29-CF13-4737-AEDF-A9FED338E4ED}" destId="{55FF5D08-94EC-495E-AA1B-599E461A449E}" srcOrd="2" destOrd="0" presId="urn:microsoft.com/office/officeart/2005/8/layout/funnel1"/>
    <dgm:cxn modelId="{01446F4C-8CE5-47F2-B621-D3BD270F01E2}" type="presParOf" srcId="{69C60F29-CF13-4737-AEDF-A9FED338E4ED}" destId="{74FCE324-A6E2-48B6-B168-46374B379B8B}" srcOrd="3" destOrd="0" presId="urn:microsoft.com/office/officeart/2005/8/layout/funnel1"/>
    <dgm:cxn modelId="{1E3505DE-B1B4-4635-8FBD-B0080D120B11}" type="presParOf" srcId="{69C60F29-CF13-4737-AEDF-A9FED338E4ED}" destId="{EDC83FB9-092F-4F53-9A28-0CF36E354D22}" srcOrd="4" destOrd="0" presId="urn:microsoft.com/office/officeart/2005/8/layout/funnel1"/>
    <dgm:cxn modelId="{71AB21F0-9095-4419-919A-7D58B8B2E9EF}" type="presParOf" srcId="{69C60F29-CF13-4737-AEDF-A9FED338E4ED}" destId="{5E9E90A5-77FD-4F6D-B525-55EE70A6A838}" srcOrd="5" destOrd="0" presId="urn:microsoft.com/office/officeart/2005/8/layout/funnel1"/>
    <dgm:cxn modelId="{7F17DE10-5CC5-4C24-9F0F-FE399BB0C04F}" type="presParOf" srcId="{69C60F29-CF13-4737-AEDF-A9FED338E4ED}" destId="{DDF235CA-A683-4A83-ACD9-CF309A545809}"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AE6FF73-DB5E-47F4-9D6A-EBAC342934C1}" type="doc">
      <dgm:prSet loTypeId="urn:microsoft.com/office/officeart/2005/8/layout/chevron2" loCatId="list" qsTypeId="urn:microsoft.com/office/officeart/2005/8/quickstyle/3d3" qsCatId="3D" csTypeId="urn:microsoft.com/office/officeart/2005/8/colors/colorful5" csCatId="colorful" phldr="1"/>
      <dgm:spPr/>
      <dgm:t>
        <a:bodyPr/>
        <a:lstStyle/>
        <a:p>
          <a:endParaRPr lang="en-NZ"/>
        </a:p>
      </dgm:t>
    </dgm:pt>
    <dgm:pt modelId="{CF5D8C9E-4A13-4A8B-90BC-58C460948CDE}">
      <dgm:prSet phldrT="[Text]"/>
      <dgm:spPr>
        <a:solidFill>
          <a:schemeClr val="accent6">
            <a:lumMod val="75000"/>
          </a:schemeClr>
        </a:solidFill>
      </dgm:spPr>
      <dgm:t>
        <a:bodyPr/>
        <a:lstStyle/>
        <a:p>
          <a:r>
            <a:rPr lang="en-NZ" dirty="0"/>
            <a:t>High</a:t>
          </a:r>
        </a:p>
      </dgm:t>
    </dgm:pt>
    <dgm:pt modelId="{36693B3F-3474-443F-B0E4-AA04C5F1134C}" type="parTrans" cxnId="{89A22615-1FDB-4AE1-9A64-A077889D40AA}">
      <dgm:prSet/>
      <dgm:spPr/>
      <dgm:t>
        <a:bodyPr/>
        <a:lstStyle/>
        <a:p>
          <a:endParaRPr lang="en-NZ"/>
        </a:p>
      </dgm:t>
    </dgm:pt>
    <dgm:pt modelId="{35D77B16-46D5-4024-9266-F554A5CD29BD}" type="sibTrans" cxnId="{89A22615-1FDB-4AE1-9A64-A077889D40AA}">
      <dgm:prSet/>
      <dgm:spPr/>
      <dgm:t>
        <a:bodyPr/>
        <a:lstStyle/>
        <a:p>
          <a:endParaRPr lang="en-NZ"/>
        </a:p>
      </dgm:t>
    </dgm:pt>
    <dgm:pt modelId="{A7C65831-4C3F-4B18-B39F-C8370F236F63}">
      <dgm:prSet phldrT="[Text]"/>
      <dgm:spPr>
        <a:solidFill>
          <a:schemeClr val="accent6"/>
        </a:solidFill>
      </dgm:spPr>
      <dgm:t>
        <a:bodyPr/>
        <a:lstStyle/>
        <a:p>
          <a:r>
            <a:rPr lang="en-NZ" dirty="0"/>
            <a:t>Medium</a:t>
          </a:r>
        </a:p>
      </dgm:t>
    </dgm:pt>
    <dgm:pt modelId="{2D779368-DB40-403D-9B85-5FBAF773E1E2}" type="parTrans" cxnId="{2F4F885B-4F8E-49DF-8671-FFCD96371187}">
      <dgm:prSet/>
      <dgm:spPr/>
      <dgm:t>
        <a:bodyPr/>
        <a:lstStyle/>
        <a:p>
          <a:endParaRPr lang="en-NZ"/>
        </a:p>
      </dgm:t>
    </dgm:pt>
    <dgm:pt modelId="{A7F58314-4CCA-4F74-8073-0B042C5B6590}" type="sibTrans" cxnId="{2F4F885B-4F8E-49DF-8671-FFCD96371187}">
      <dgm:prSet/>
      <dgm:spPr/>
      <dgm:t>
        <a:bodyPr/>
        <a:lstStyle/>
        <a:p>
          <a:endParaRPr lang="en-NZ"/>
        </a:p>
      </dgm:t>
    </dgm:pt>
    <dgm:pt modelId="{5E516D1D-9BF8-46D6-91E7-057F60DB1041}">
      <dgm:prSet phldrT="[Text]"/>
      <dgm:spPr/>
      <dgm:t>
        <a:bodyPr/>
        <a:lstStyle/>
        <a:p>
          <a:pPr>
            <a:buNone/>
          </a:pPr>
          <a:r>
            <a:rPr lang="en-NZ" dirty="0"/>
            <a:t>Requires some help</a:t>
          </a:r>
        </a:p>
      </dgm:t>
    </dgm:pt>
    <dgm:pt modelId="{AFC4C38C-AAEC-4F5A-AD86-1AAA398EE927}" type="parTrans" cxnId="{188F6B67-B717-401D-A671-77978E42473D}">
      <dgm:prSet/>
      <dgm:spPr/>
      <dgm:t>
        <a:bodyPr/>
        <a:lstStyle/>
        <a:p>
          <a:endParaRPr lang="en-NZ"/>
        </a:p>
      </dgm:t>
    </dgm:pt>
    <dgm:pt modelId="{6A990F5F-9145-4179-932A-4AE429403344}" type="sibTrans" cxnId="{188F6B67-B717-401D-A671-77978E42473D}">
      <dgm:prSet/>
      <dgm:spPr/>
      <dgm:t>
        <a:bodyPr/>
        <a:lstStyle/>
        <a:p>
          <a:endParaRPr lang="en-NZ"/>
        </a:p>
      </dgm:t>
    </dgm:pt>
    <dgm:pt modelId="{8E161DCC-3B6E-41E7-B427-0BC518CE83FC}">
      <dgm:prSet phldrT="[Text]"/>
      <dgm:spPr>
        <a:solidFill>
          <a:schemeClr val="accent5">
            <a:lumMod val="75000"/>
          </a:schemeClr>
        </a:solidFill>
      </dgm:spPr>
      <dgm:t>
        <a:bodyPr/>
        <a:lstStyle/>
        <a:p>
          <a:r>
            <a:rPr lang="en-NZ" dirty="0"/>
            <a:t>Low</a:t>
          </a:r>
        </a:p>
      </dgm:t>
    </dgm:pt>
    <dgm:pt modelId="{D3D8D2DC-28DC-4DFE-A0CB-F8ED985B11A8}" type="parTrans" cxnId="{32C86EA8-E314-4D8F-AE8F-4698B9CC4827}">
      <dgm:prSet/>
      <dgm:spPr/>
      <dgm:t>
        <a:bodyPr/>
        <a:lstStyle/>
        <a:p>
          <a:endParaRPr lang="en-NZ"/>
        </a:p>
      </dgm:t>
    </dgm:pt>
    <dgm:pt modelId="{918F339E-37B6-466A-B495-3F81D2788990}" type="sibTrans" cxnId="{32C86EA8-E314-4D8F-AE8F-4698B9CC4827}">
      <dgm:prSet/>
      <dgm:spPr/>
      <dgm:t>
        <a:bodyPr/>
        <a:lstStyle/>
        <a:p>
          <a:endParaRPr lang="en-NZ"/>
        </a:p>
      </dgm:t>
    </dgm:pt>
    <dgm:pt modelId="{54FE488E-617B-4026-80BF-DDCF316379EB}">
      <dgm:prSet phldrT="[Text]"/>
      <dgm:spPr/>
      <dgm:t>
        <a:bodyPr/>
        <a:lstStyle/>
        <a:p>
          <a:pPr>
            <a:buNone/>
          </a:pPr>
          <a:r>
            <a:rPr lang="en-NZ" b="0" i="0" dirty="0"/>
            <a:t>Requires minimal help</a:t>
          </a:r>
          <a:endParaRPr lang="en-NZ" dirty="0"/>
        </a:p>
      </dgm:t>
    </dgm:pt>
    <dgm:pt modelId="{5AA4C9F3-E97F-42B9-8C36-D9682F073510}" type="parTrans" cxnId="{739CAFDC-7450-49A1-9DE4-E8C8FF60EA93}">
      <dgm:prSet/>
      <dgm:spPr/>
      <dgm:t>
        <a:bodyPr/>
        <a:lstStyle/>
        <a:p>
          <a:endParaRPr lang="en-NZ"/>
        </a:p>
      </dgm:t>
    </dgm:pt>
    <dgm:pt modelId="{2F1AB6D4-E512-47BC-87EB-86387C5FD5C5}" type="sibTrans" cxnId="{739CAFDC-7450-49A1-9DE4-E8C8FF60EA93}">
      <dgm:prSet/>
      <dgm:spPr/>
      <dgm:t>
        <a:bodyPr/>
        <a:lstStyle/>
        <a:p>
          <a:endParaRPr lang="en-NZ"/>
        </a:p>
      </dgm:t>
    </dgm:pt>
    <dgm:pt modelId="{CE79057D-4FEC-483A-8CA2-5198B69AD2E3}">
      <dgm:prSet phldrT="[Text]"/>
      <dgm:spPr/>
      <dgm:t>
        <a:bodyPr/>
        <a:lstStyle/>
        <a:p>
          <a:pPr>
            <a:buNone/>
          </a:pPr>
          <a:r>
            <a:rPr lang="en-NZ" dirty="0"/>
            <a:t>Requires one-on-one help</a:t>
          </a:r>
        </a:p>
      </dgm:t>
    </dgm:pt>
    <dgm:pt modelId="{702A4337-B982-4CE3-94FF-F2FC365CC8F8}" type="parTrans" cxnId="{EAC2F3FE-DFC5-4621-9545-5A0D48E45922}">
      <dgm:prSet/>
      <dgm:spPr/>
      <dgm:t>
        <a:bodyPr/>
        <a:lstStyle/>
        <a:p>
          <a:endParaRPr lang="en-NZ"/>
        </a:p>
      </dgm:t>
    </dgm:pt>
    <dgm:pt modelId="{133AED57-BC01-4957-81D6-92576749A1C5}" type="sibTrans" cxnId="{EAC2F3FE-DFC5-4621-9545-5A0D48E45922}">
      <dgm:prSet/>
      <dgm:spPr/>
      <dgm:t>
        <a:bodyPr/>
        <a:lstStyle/>
        <a:p>
          <a:endParaRPr lang="en-NZ"/>
        </a:p>
      </dgm:t>
    </dgm:pt>
    <dgm:pt modelId="{2391DDE7-8C64-423D-B3AC-E97153A42BA1}">
      <dgm:prSet phldrT="[Text]"/>
      <dgm:spPr>
        <a:solidFill>
          <a:schemeClr val="accent3">
            <a:lumMod val="75000"/>
          </a:schemeClr>
        </a:solidFill>
      </dgm:spPr>
      <dgm:t>
        <a:bodyPr/>
        <a:lstStyle/>
        <a:p>
          <a:r>
            <a:rPr lang="en-NZ" dirty="0"/>
            <a:t>No Risk</a:t>
          </a:r>
        </a:p>
      </dgm:t>
    </dgm:pt>
    <dgm:pt modelId="{3A5C43D1-2ED8-43EB-B4AB-DA13722D9D19}" type="parTrans" cxnId="{17D66F2A-4860-46F1-8BC4-90D27677ED84}">
      <dgm:prSet/>
      <dgm:spPr/>
      <dgm:t>
        <a:bodyPr/>
        <a:lstStyle/>
        <a:p>
          <a:endParaRPr lang="en-NZ"/>
        </a:p>
      </dgm:t>
    </dgm:pt>
    <dgm:pt modelId="{BE971700-1E7D-4B8D-803D-CC9D7DDAC0FE}" type="sibTrans" cxnId="{17D66F2A-4860-46F1-8BC4-90D27677ED84}">
      <dgm:prSet/>
      <dgm:spPr/>
      <dgm:t>
        <a:bodyPr/>
        <a:lstStyle/>
        <a:p>
          <a:endParaRPr lang="en-NZ"/>
        </a:p>
      </dgm:t>
    </dgm:pt>
    <dgm:pt modelId="{B262F8E8-F3F0-48C2-91A8-EB698BD3F023}">
      <dgm:prSet/>
      <dgm:spPr/>
      <dgm:t>
        <a:bodyPr/>
        <a:lstStyle/>
        <a:p>
          <a:pPr>
            <a:buNone/>
          </a:pPr>
          <a:r>
            <a:rPr lang="en-NZ" dirty="0"/>
            <a:t>Requires no help</a:t>
          </a:r>
        </a:p>
      </dgm:t>
    </dgm:pt>
    <dgm:pt modelId="{250BB764-D3B8-43FF-8F27-50F37A633907}" type="parTrans" cxnId="{F09C5A9C-53BE-4D4E-A088-A9A1270F551B}">
      <dgm:prSet/>
      <dgm:spPr/>
      <dgm:t>
        <a:bodyPr/>
        <a:lstStyle/>
        <a:p>
          <a:endParaRPr lang="en-NZ"/>
        </a:p>
      </dgm:t>
    </dgm:pt>
    <dgm:pt modelId="{84619038-309A-4C28-B89D-F0877F9C18A0}" type="sibTrans" cxnId="{F09C5A9C-53BE-4D4E-A088-A9A1270F551B}">
      <dgm:prSet/>
      <dgm:spPr/>
      <dgm:t>
        <a:bodyPr/>
        <a:lstStyle/>
        <a:p>
          <a:endParaRPr lang="en-NZ"/>
        </a:p>
      </dgm:t>
    </dgm:pt>
    <dgm:pt modelId="{58D4E6D5-E9B3-466C-9F00-7F115EB7578D}" type="pres">
      <dgm:prSet presAssocID="{9AE6FF73-DB5E-47F4-9D6A-EBAC342934C1}" presName="linearFlow" presStyleCnt="0">
        <dgm:presLayoutVars>
          <dgm:dir/>
          <dgm:animLvl val="lvl"/>
          <dgm:resizeHandles val="exact"/>
        </dgm:presLayoutVars>
      </dgm:prSet>
      <dgm:spPr/>
    </dgm:pt>
    <dgm:pt modelId="{FAB846AF-FFFE-48BC-B50D-868EE1AA8B7A}" type="pres">
      <dgm:prSet presAssocID="{CF5D8C9E-4A13-4A8B-90BC-58C460948CDE}" presName="composite" presStyleCnt="0"/>
      <dgm:spPr/>
    </dgm:pt>
    <dgm:pt modelId="{19C4F3C1-03DE-401F-B84C-840B508468C7}" type="pres">
      <dgm:prSet presAssocID="{CF5D8C9E-4A13-4A8B-90BC-58C460948CDE}" presName="parentText" presStyleLbl="alignNode1" presStyleIdx="0" presStyleCnt="4">
        <dgm:presLayoutVars>
          <dgm:chMax val="1"/>
          <dgm:bulletEnabled val="1"/>
        </dgm:presLayoutVars>
      </dgm:prSet>
      <dgm:spPr/>
    </dgm:pt>
    <dgm:pt modelId="{B6323986-9874-4294-B114-361C1F33720A}" type="pres">
      <dgm:prSet presAssocID="{CF5D8C9E-4A13-4A8B-90BC-58C460948CDE}" presName="descendantText" presStyleLbl="alignAcc1" presStyleIdx="0" presStyleCnt="4">
        <dgm:presLayoutVars>
          <dgm:bulletEnabled val="1"/>
        </dgm:presLayoutVars>
      </dgm:prSet>
      <dgm:spPr/>
    </dgm:pt>
    <dgm:pt modelId="{9B6ACD8A-1E59-42FC-922A-10AB250C8F1A}" type="pres">
      <dgm:prSet presAssocID="{35D77B16-46D5-4024-9266-F554A5CD29BD}" presName="sp" presStyleCnt="0"/>
      <dgm:spPr/>
    </dgm:pt>
    <dgm:pt modelId="{4E87689C-DE18-4089-B4D0-C013632C9B2A}" type="pres">
      <dgm:prSet presAssocID="{A7C65831-4C3F-4B18-B39F-C8370F236F63}" presName="composite" presStyleCnt="0"/>
      <dgm:spPr/>
    </dgm:pt>
    <dgm:pt modelId="{6CB201B8-AACC-47CF-A95F-589047A48925}" type="pres">
      <dgm:prSet presAssocID="{A7C65831-4C3F-4B18-B39F-C8370F236F63}" presName="parentText" presStyleLbl="alignNode1" presStyleIdx="1" presStyleCnt="4">
        <dgm:presLayoutVars>
          <dgm:chMax val="1"/>
          <dgm:bulletEnabled val="1"/>
        </dgm:presLayoutVars>
      </dgm:prSet>
      <dgm:spPr/>
    </dgm:pt>
    <dgm:pt modelId="{548D5162-4E90-4347-A1B8-25CFC0EC2A8A}" type="pres">
      <dgm:prSet presAssocID="{A7C65831-4C3F-4B18-B39F-C8370F236F63}" presName="descendantText" presStyleLbl="alignAcc1" presStyleIdx="1" presStyleCnt="4">
        <dgm:presLayoutVars>
          <dgm:bulletEnabled val="1"/>
        </dgm:presLayoutVars>
      </dgm:prSet>
      <dgm:spPr/>
    </dgm:pt>
    <dgm:pt modelId="{1106CB34-2E65-4390-9DAA-0724F04EE04E}" type="pres">
      <dgm:prSet presAssocID="{A7F58314-4CCA-4F74-8073-0B042C5B6590}" presName="sp" presStyleCnt="0"/>
      <dgm:spPr/>
    </dgm:pt>
    <dgm:pt modelId="{0241643F-364A-4F56-9F8C-A81073E24E88}" type="pres">
      <dgm:prSet presAssocID="{8E161DCC-3B6E-41E7-B427-0BC518CE83FC}" presName="composite" presStyleCnt="0"/>
      <dgm:spPr/>
    </dgm:pt>
    <dgm:pt modelId="{48ADC082-A31F-4B67-9EEB-199B0F9BD85A}" type="pres">
      <dgm:prSet presAssocID="{8E161DCC-3B6E-41E7-B427-0BC518CE83FC}" presName="parentText" presStyleLbl="alignNode1" presStyleIdx="2" presStyleCnt="4">
        <dgm:presLayoutVars>
          <dgm:chMax val="1"/>
          <dgm:bulletEnabled val="1"/>
        </dgm:presLayoutVars>
      </dgm:prSet>
      <dgm:spPr/>
    </dgm:pt>
    <dgm:pt modelId="{4FE803F5-A25B-47FB-AF06-0A41C3A39B91}" type="pres">
      <dgm:prSet presAssocID="{8E161DCC-3B6E-41E7-B427-0BC518CE83FC}" presName="descendantText" presStyleLbl="alignAcc1" presStyleIdx="2" presStyleCnt="4">
        <dgm:presLayoutVars>
          <dgm:bulletEnabled val="1"/>
        </dgm:presLayoutVars>
      </dgm:prSet>
      <dgm:spPr/>
    </dgm:pt>
    <dgm:pt modelId="{CDDA6BB0-45F6-4C2C-8867-B2EDAA26675B}" type="pres">
      <dgm:prSet presAssocID="{918F339E-37B6-466A-B495-3F81D2788990}" presName="sp" presStyleCnt="0"/>
      <dgm:spPr/>
    </dgm:pt>
    <dgm:pt modelId="{A59AEEB0-D7B6-40B2-BF06-A0F7B0136779}" type="pres">
      <dgm:prSet presAssocID="{2391DDE7-8C64-423D-B3AC-E97153A42BA1}" presName="composite" presStyleCnt="0"/>
      <dgm:spPr/>
    </dgm:pt>
    <dgm:pt modelId="{048F94D2-2817-43A8-AFBC-B202E5C1BD1F}" type="pres">
      <dgm:prSet presAssocID="{2391DDE7-8C64-423D-B3AC-E97153A42BA1}" presName="parentText" presStyleLbl="alignNode1" presStyleIdx="3" presStyleCnt="4">
        <dgm:presLayoutVars>
          <dgm:chMax val="1"/>
          <dgm:bulletEnabled val="1"/>
        </dgm:presLayoutVars>
      </dgm:prSet>
      <dgm:spPr/>
    </dgm:pt>
    <dgm:pt modelId="{7D4DE59E-0647-4B13-BFC9-D5408846EA5A}" type="pres">
      <dgm:prSet presAssocID="{2391DDE7-8C64-423D-B3AC-E97153A42BA1}" presName="descendantText" presStyleLbl="alignAcc1" presStyleIdx="3" presStyleCnt="4">
        <dgm:presLayoutVars>
          <dgm:bulletEnabled val="1"/>
        </dgm:presLayoutVars>
      </dgm:prSet>
      <dgm:spPr/>
    </dgm:pt>
  </dgm:ptLst>
  <dgm:cxnLst>
    <dgm:cxn modelId="{89A22615-1FDB-4AE1-9A64-A077889D40AA}" srcId="{9AE6FF73-DB5E-47F4-9D6A-EBAC342934C1}" destId="{CF5D8C9E-4A13-4A8B-90BC-58C460948CDE}" srcOrd="0" destOrd="0" parTransId="{36693B3F-3474-443F-B0E4-AA04C5F1134C}" sibTransId="{35D77B16-46D5-4024-9266-F554A5CD29BD}"/>
    <dgm:cxn modelId="{17D66F2A-4860-46F1-8BC4-90D27677ED84}" srcId="{9AE6FF73-DB5E-47F4-9D6A-EBAC342934C1}" destId="{2391DDE7-8C64-423D-B3AC-E97153A42BA1}" srcOrd="3" destOrd="0" parTransId="{3A5C43D1-2ED8-43EB-B4AB-DA13722D9D19}" sibTransId="{BE971700-1E7D-4B8D-803D-CC9D7DDAC0FE}"/>
    <dgm:cxn modelId="{77B83D39-FE92-40FE-BC76-AC16F239CEFF}" type="presOf" srcId="{54FE488E-617B-4026-80BF-DDCF316379EB}" destId="{4FE803F5-A25B-47FB-AF06-0A41C3A39B91}" srcOrd="0" destOrd="0" presId="urn:microsoft.com/office/officeart/2005/8/layout/chevron2"/>
    <dgm:cxn modelId="{2F4F885B-4F8E-49DF-8671-FFCD96371187}" srcId="{9AE6FF73-DB5E-47F4-9D6A-EBAC342934C1}" destId="{A7C65831-4C3F-4B18-B39F-C8370F236F63}" srcOrd="1" destOrd="0" parTransId="{2D779368-DB40-403D-9B85-5FBAF773E1E2}" sibTransId="{A7F58314-4CCA-4F74-8073-0B042C5B6590}"/>
    <dgm:cxn modelId="{EDE5F264-F14C-47A5-9E59-78290E524BA4}" type="presOf" srcId="{5E516D1D-9BF8-46D6-91E7-057F60DB1041}" destId="{548D5162-4E90-4347-A1B8-25CFC0EC2A8A}" srcOrd="0" destOrd="0" presId="urn:microsoft.com/office/officeart/2005/8/layout/chevron2"/>
    <dgm:cxn modelId="{188F6B67-B717-401D-A671-77978E42473D}" srcId="{A7C65831-4C3F-4B18-B39F-C8370F236F63}" destId="{5E516D1D-9BF8-46D6-91E7-057F60DB1041}" srcOrd="0" destOrd="0" parTransId="{AFC4C38C-AAEC-4F5A-AD86-1AAA398EE927}" sibTransId="{6A990F5F-9145-4179-932A-4AE429403344}"/>
    <dgm:cxn modelId="{46C4B46D-7CFC-4BA2-95E0-963AB68E2DF7}" type="presOf" srcId="{B262F8E8-F3F0-48C2-91A8-EB698BD3F023}" destId="{7D4DE59E-0647-4B13-BFC9-D5408846EA5A}" srcOrd="0" destOrd="0" presId="urn:microsoft.com/office/officeart/2005/8/layout/chevron2"/>
    <dgm:cxn modelId="{A5A09595-E8C7-4FB9-8133-DB0653BC0F9A}" type="presOf" srcId="{CF5D8C9E-4A13-4A8B-90BC-58C460948CDE}" destId="{19C4F3C1-03DE-401F-B84C-840B508468C7}" srcOrd="0" destOrd="0" presId="urn:microsoft.com/office/officeart/2005/8/layout/chevron2"/>
    <dgm:cxn modelId="{F09C5A9C-53BE-4D4E-A088-A9A1270F551B}" srcId="{2391DDE7-8C64-423D-B3AC-E97153A42BA1}" destId="{B262F8E8-F3F0-48C2-91A8-EB698BD3F023}" srcOrd="0" destOrd="0" parTransId="{250BB764-D3B8-43FF-8F27-50F37A633907}" sibTransId="{84619038-309A-4C28-B89D-F0877F9C18A0}"/>
    <dgm:cxn modelId="{0390EFA2-A16F-42B6-8689-13A090F1CC4F}" type="presOf" srcId="{2391DDE7-8C64-423D-B3AC-E97153A42BA1}" destId="{048F94D2-2817-43A8-AFBC-B202E5C1BD1F}" srcOrd="0" destOrd="0" presId="urn:microsoft.com/office/officeart/2005/8/layout/chevron2"/>
    <dgm:cxn modelId="{A94F0CA6-C04F-4898-98DB-8A551724DE52}" type="presOf" srcId="{9AE6FF73-DB5E-47F4-9D6A-EBAC342934C1}" destId="{58D4E6D5-E9B3-466C-9F00-7F115EB7578D}" srcOrd="0" destOrd="0" presId="urn:microsoft.com/office/officeart/2005/8/layout/chevron2"/>
    <dgm:cxn modelId="{32C86EA8-E314-4D8F-AE8F-4698B9CC4827}" srcId="{9AE6FF73-DB5E-47F4-9D6A-EBAC342934C1}" destId="{8E161DCC-3B6E-41E7-B427-0BC518CE83FC}" srcOrd="2" destOrd="0" parTransId="{D3D8D2DC-28DC-4DFE-A0CB-F8ED985B11A8}" sibTransId="{918F339E-37B6-466A-B495-3F81D2788990}"/>
    <dgm:cxn modelId="{AF61EFAE-4A17-4CC8-B760-CBF994D54367}" type="presOf" srcId="{A7C65831-4C3F-4B18-B39F-C8370F236F63}" destId="{6CB201B8-AACC-47CF-A95F-589047A48925}" srcOrd="0" destOrd="0" presId="urn:microsoft.com/office/officeart/2005/8/layout/chevron2"/>
    <dgm:cxn modelId="{7D5DA5B2-8EE6-47BD-AAC8-D43E0B6A43E9}" type="presOf" srcId="{CE79057D-4FEC-483A-8CA2-5198B69AD2E3}" destId="{B6323986-9874-4294-B114-361C1F33720A}" srcOrd="0" destOrd="0" presId="urn:microsoft.com/office/officeart/2005/8/layout/chevron2"/>
    <dgm:cxn modelId="{739CAFDC-7450-49A1-9DE4-E8C8FF60EA93}" srcId="{8E161DCC-3B6E-41E7-B427-0BC518CE83FC}" destId="{54FE488E-617B-4026-80BF-DDCF316379EB}" srcOrd="0" destOrd="0" parTransId="{5AA4C9F3-E97F-42B9-8C36-D9682F073510}" sibTransId="{2F1AB6D4-E512-47BC-87EB-86387C5FD5C5}"/>
    <dgm:cxn modelId="{157DB2DF-85F5-4BC9-A61D-5135E5E58564}" type="presOf" srcId="{8E161DCC-3B6E-41E7-B427-0BC518CE83FC}" destId="{48ADC082-A31F-4B67-9EEB-199B0F9BD85A}" srcOrd="0" destOrd="0" presId="urn:microsoft.com/office/officeart/2005/8/layout/chevron2"/>
    <dgm:cxn modelId="{EAC2F3FE-DFC5-4621-9545-5A0D48E45922}" srcId="{CF5D8C9E-4A13-4A8B-90BC-58C460948CDE}" destId="{CE79057D-4FEC-483A-8CA2-5198B69AD2E3}" srcOrd="0" destOrd="0" parTransId="{702A4337-B982-4CE3-94FF-F2FC365CC8F8}" sibTransId="{133AED57-BC01-4957-81D6-92576749A1C5}"/>
    <dgm:cxn modelId="{AF5166B2-9C41-4152-9883-A462370E26F7}" type="presParOf" srcId="{58D4E6D5-E9B3-466C-9F00-7F115EB7578D}" destId="{FAB846AF-FFFE-48BC-B50D-868EE1AA8B7A}" srcOrd="0" destOrd="0" presId="urn:microsoft.com/office/officeart/2005/8/layout/chevron2"/>
    <dgm:cxn modelId="{A5D7EF12-C654-4B7E-9428-1E924CC642DC}" type="presParOf" srcId="{FAB846AF-FFFE-48BC-B50D-868EE1AA8B7A}" destId="{19C4F3C1-03DE-401F-B84C-840B508468C7}" srcOrd="0" destOrd="0" presId="urn:microsoft.com/office/officeart/2005/8/layout/chevron2"/>
    <dgm:cxn modelId="{E2F7FC87-EB18-4B96-8D45-0C1993ACD3D6}" type="presParOf" srcId="{FAB846AF-FFFE-48BC-B50D-868EE1AA8B7A}" destId="{B6323986-9874-4294-B114-361C1F33720A}" srcOrd="1" destOrd="0" presId="urn:microsoft.com/office/officeart/2005/8/layout/chevron2"/>
    <dgm:cxn modelId="{2FD74330-CA48-4A67-967C-EB2834B6C30E}" type="presParOf" srcId="{58D4E6D5-E9B3-466C-9F00-7F115EB7578D}" destId="{9B6ACD8A-1E59-42FC-922A-10AB250C8F1A}" srcOrd="1" destOrd="0" presId="urn:microsoft.com/office/officeart/2005/8/layout/chevron2"/>
    <dgm:cxn modelId="{3FBC2912-B3AF-48CD-B623-229B8311F0A5}" type="presParOf" srcId="{58D4E6D5-E9B3-466C-9F00-7F115EB7578D}" destId="{4E87689C-DE18-4089-B4D0-C013632C9B2A}" srcOrd="2" destOrd="0" presId="urn:microsoft.com/office/officeart/2005/8/layout/chevron2"/>
    <dgm:cxn modelId="{8E7EFBE8-231C-4E69-B1B4-B37F59ED1741}" type="presParOf" srcId="{4E87689C-DE18-4089-B4D0-C013632C9B2A}" destId="{6CB201B8-AACC-47CF-A95F-589047A48925}" srcOrd="0" destOrd="0" presId="urn:microsoft.com/office/officeart/2005/8/layout/chevron2"/>
    <dgm:cxn modelId="{E42AB8B6-8220-434F-BDFC-BE6861717E86}" type="presParOf" srcId="{4E87689C-DE18-4089-B4D0-C013632C9B2A}" destId="{548D5162-4E90-4347-A1B8-25CFC0EC2A8A}" srcOrd="1" destOrd="0" presId="urn:microsoft.com/office/officeart/2005/8/layout/chevron2"/>
    <dgm:cxn modelId="{7C6ED891-9AB8-4687-916E-6BF3E396AB9B}" type="presParOf" srcId="{58D4E6D5-E9B3-466C-9F00-7F115EB7578D}" destId="{1106CB34-2E65-4390-9DAA-0724F04EE04E}" srcOrd="3" destOrd="0" presId="urn:microsoft.com/office/officeart/2005/8/layout/chevron2"/>
    <dgm:cxn modelId="{E04874AF-773C-4DA0-B2D3-65374E393B65}" type="presParOf" srcId="{58D4E6D5-E9B3-466C-9F00-7F115EB7578D}" destId="{0241643F-364A-4F56-9F8C-A81073E24E88}" srcOrd="4" destOrd="0" presId="urn:microsoft.com/office/officeart/2005/8/layout/chevron2"/>
    <dgm:cxn modelId="{0BD11EEC-4F54-44E8-8224-E964DAC136B2}" type="presParOf" srcId="{0241643F-364A-4F56-9F8C-A81073E24E88}" destId="{48ADC082-A31F-4B67-9EEB-199B0F9BD85A}" srcOrd="0" destOrd="0" presId="urn:microsoft.com/office/officeart/2005/8/layout/chevron2"/>
    <dgm:cxn modelId="{31E43ADC-7522-46EB-AA96-99E3F65FC556}" type="presParOf" srcId="{0241643F-364A-4F56-9F8C-A81073E24E88}" destId="{4FE803F5-A25B-47FB-AF06-0A41C3A39B91}" srcOrd="1" destOrd="0" presId="urn:microsoft.com/office/officeart/2005/8/layout/chevron2"/>
    <dgm:cxn modelId="{83CE316B-21CA-475F-82B0-A218599516F3}" type="presParOf" srcId="{58D4E6D5-E9B3-466C-9F00-7F115EB7578D}" destId="{CDDA6BB0-45F6-4C2C-8867-B2EDAA26675B}" srcOrd="5" destOrd="0" presId="urn:microsoft.com/office/officeart/2005/8/layout/chevron2"/>
    <dgm:cxn modelId="{127DFD58-DBAF-45DC-A8A8-90BC2CE865BE}" type="presParOf" srcId="{58D4E6D5-E9B3-466C-9F00-7F115EB7578D}" destId="{A59AEEB0-D7B6-40B2-BF06-A0F7B0136779}" srcOrd="6" destOrd="0" presId="urn:microsoft.com/office/officeart/2005/8/layout/chevron2"/>
    <dgm:cxn modelId="{B8CD1DF4-B64B-4887-83C0-D7D20DD9A539}" type="presParOf" srcId="{A59AEEB0-D7B6-40B2-BF06-A0F7B0136779}" destId="{048F94D2-2817-43A8-AFBC-B202E5C1BD1F}" srcOrd="0" destOrd="0" presId="urn:microsoft.com/office/officeart/2005/8/layout/chevron2"/>
    <dgm:cxn modelId="{1E8286F3-7E6D-407E-AB64-1E9115317E06}" type="presParOf" srcId="{A59AEEB0-D7B6-40B2-BF06-A0F7B0136779}" destId="{7D4DE59E-0647-4B13-BFC9-D5408846EA5A}"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4F9E67-7989-4DCC-8592-B939E9C13728}">
      <dsp:nvSpPr>
        <dsp:cNvPr id="0" name=""/>
        <dsp:cNvSpPr/>
      </dsp:nvSpPr>
      <dsp:spPr>
        <a:xfrm>
          <a:off x="0" y="1204936"/>
          <a:ext cx="9854027" cy="1606582"/>
        </a:xfrm>
        <a:prstGeom prst="notchedRightArrow">
          <a:avLst/>
        </a:prstGeom>
        <a:solidFill>
          <a:srgbClr val="10406A"/>
        </a:solidFill>
        <a:ln w="19050">
          <a:solidFill>
            <a:srgbClr val="F8991D"/>
          </a:solidFill>
        </a:ln>
        <a:effectLst>
          <a:outerShdw blurRad="63500" dist="63500" dir="13800000" sx="101000" sy="101000" algn="br" rotWithShape="0">
            <a:prstClr val="black">
              <a:alpha val="35000"/>
            </a:prstClr>
          </a:outerShdw>
        </a:effectLst>
        <a:scene3d>
          <a:camera prst="orthographicFront"/>
          <a:lightRig rig="threePt" dir="t"/>
        </a:scene3d>
        <a:sp3d prstMaterial="plastic">
          <a:bevelT/>
        </a:sp3d>
      </dsp:spPr>
      <dsp:style>
        <a:lnRef idx="0">
          <a:scrgbClr r="0" g="0" b="0"/>
        </a:lnRef>
        <a:fillRef idx="1">
          <a:scrgbClr r="0" g="0" b="0"/>
        </a:fillRef>
        <a:effectRef idx="2">
          <a:scrgbClr r="0" g="0" b="0"/>
        </a:effectRef>
        <a:fontRef idx="minor"/>
      </dsp:style>
    </dsp:sp>
    <dsp:sp modelId="{3D4789A1-90C3-44F6-A3BC-996F9F79D524}">
      <dsp:nvSpPr>
        <dsp:cNvPr id="0" name=""/>
        <dsp:cNvSpPr/>
      </dsp:nvSpPr>
      <dsp:spPr>
        <a:xfrm>
          <a:off x="263741" y="0"/>
          <a:ext cx="1704005" cy="16065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b" anchorCtr="0">
          <a:noAutofit/>
        </a:bodyPr>
        <a:lstStyle/>
        <a:p>
          <a:pPr marL="0" lvl="0" indent="0" algn="ctr" defTabSz="577850">
            <a:lnSpc>
              <a:spcPct val="90000"/>
            </a:lnSpc>
            <a:spcBef>
              <a:spcPct val="0"/>
            </a:spcBef>
            <a:spcAft>
              <a:spcPct val="35000"/>
            </a:spcAft>
            <a:buNone/>
          </a:pPr>
          <a:r>
            <a:rPr lang="en-NZ" sz="1300" kern="1200" dirty="0">
              <a:solidFill>
                <a:srgbClr val="818285"/>
              </a:solidFill>
              <a:latin typeface="Century Gothic" panose="020B0502020202020204" pitchFamily="34" charset="0"/>
            </a:rPr>
            <a:t>Proactive Intervention</a:t>
          </a:r>
        </a:p>
      </dsp:txBody>
      <dsp:txXfrm>
        <a:off x="263741" y="0"/>
        <a:ext cx="1704005" cy="1606582"/>
      </dsp:txXfrm>
    </dsp:sp>
    <dsp:sp modelId="{78574126-A0D2-4EAD-B871-B82C0187C10C}">
      <dsp:nvSpPr>
        <dsp:cNvPr id="0" name=""/>
        <dsp:cNvSpPr/>
      </dsp:nvSpPr>
      <dsp:spPr>
        <a:xfrm>
          <a:off x="835512" y="1807405"/>
          <a:ext cx="401645" cy="401645"/>
        </a:xfrm>
        <a:prstGeom prst="ellipse">
          <a:avLst/>
        </a:prstGeom>
        <a:solidFill>
          <a:srgbClr val="818285"/>
        </a:solidFill>
        <a:ln>
          <a:solidFill>
            <a:srgbClr val="F8991D"/>
          </a:solid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a:sp3d>
      </dsp:spPr>
      <dsp:style>
        <a:lnRef idx="0">
          <a:scrgbClr r="0" g="0" b="0"/>
        </a:lnRef>
        <a:fillRef idx="3">
          <a:scrgbClr r="0" g="0" b="0"/>
        </a:fillRef>
        <a:effectRef idx="3">
          <a:scrgbClr r="0" g="0" b="0"/>
        </a:effectRef>
        <a:fontRef idx="minor">
          <a:schemeClr val="lt1"/>
        </a:fontRef>
      </dsp:style>
    </dsp:sp>
    <dsp:sp modelId="{60D1858E-CCAF-4D33-8B16-4798DF076B5D}">
      <dsp:nvSpPr>
        <dsp:cNvPr id="0" name=""/>
        <dsp:cNvSpPr/>
      </dsp:nvSpPr>
      <dsp:spPr>
        <a:xfrm>
          <a:off x="1793103" y="2409873"/>
          <a:ext cx="1704005" cy="16065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t" anchorCtr="0">
          <a:noAutofit/>
        </a:bodyPr>
        <a:lstStyle/>
        <a:p>
          <a:pPr marL="0" lvl="0" indent="0" algn="ctr" defTabSz="577850">
            <a:lnSpc>
              <a:spcPct val="90000"/>
            </a:lnSpc>
            <a:spcBef>
              <a:spcPct val="0"/>
            </a:spcBef>
            <a:spcAft>
              <a:spcPct val="35000"/>
            </a:spcAft>
            <a:buNone/>
          </a:pPr>
          <a:r>
            <a:rPr lang="en-NZ" sz="1300" kern="1200" dirty="0">
              <a:solidFill>
                <a:srgbClr val="818285"/>
              </a:solidFill>
              <a:latin typeface="Century Gothic" panose="020B0502020202020204" pitchFamily="34" charset="0"/>
            </a:rPr>
            <a:t>Up Front Validation</a:t>
          </a:r>
        </a:p>
      </dsp:txBody>
      <dsp:txXfrm>
        <a:off x="1793103" y="2409873"/>
        <a:ext cx="1704005" cy="1606582"/>
      </dsp:txXfrm>
    </dsp:sp>
    <dsp:sp modelId="{5BC26266-C157-4FF8-86FD-F2D03928EDDA}">
      <dsp:nvSpPr>
        <dsp:cNvPr id="0" name=""/>
        <dsp:cNvSpPr/>
      </dsp:nvSpPr>
      <dsp:spPr>
        <a:xfrm>
          <a:off x="2444283" y="1807405"/>
          <a:ext cx="401645" cy="401645"/>
        </a:xfrm>
        <a:prstGeom prst="ellipse">
          <a:avLst/>
        </a:prstGeom>
        <a:solidFill>
          <a:srgbClr val="818285"/>
        </a:solidFill>
        <a:ln>
          <a:solidFill>
            <a:srgbClr val="F8991D"/>
          </a:solid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a:sp3d>
      </dsp:spPr>
      <dsp:style>
        <a:lnRef idx="0">
          <a:scrgbClr r="0" g="0" b="0"/>
        </a:lnRef>
        <a:fillRef idx="3">
          <a:scrgbClr r="0" g="0" b="0"/>
        </a:fillRef>
        <a:effectRef idx="3">
          <a:scrgbClr r="0" g="0" b="0"/>
        </a:effectRef>
        <a:fontRef idx="minor">
          <a:schemeClr val="lt1"/>
        </a:fontRef>
      </dsp:style>
    </dsp:sp>
    <dsp:sp modelId="{B854E660-490F-4C55-A65D-1D5D0BF2553E}">
      <dsp:nvSpPr>
        <dsp:cNvPr id="0" name=""/>
        <dsp:cNvSpPr/>
      </dsp:nvSpPr>
      <dsp:spPr>
        <a:xfrm>
          <a:off x="3582309" y="0"/>
          <a:ext cx="1704005" cy="16065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b" anchorCtr="0">
          <a:noAutofit/>
        </a:bodyPr>
        <a:lstStyle/>
        <a:p>
          <a:pPr marL="0" lvl="0" indent="0" algn="ctr" defTabSz="577850">
            <a:lnSpc>
              <a:spcPct val="90000"/>
            </a:lnSpc>
            <a:spcBef>
              <a:spcPct val="0"/>
            </a:spcBef>
            <a:spcAft>
              <a:spcPct val="35000"/>
            </a:spcAft>
            <a:buNone/>
          </a:pPr>
          <a:r>
            <a:rPr lang="en-NZ" sz="1300" kern="1200" dirty="0">
              <a:solidFill>
                <a:srgbClr val="818285"/>
              </a:solidFill>
              <a:latin typeface="Century Gothic" panose="020B0502020202020204" pitchFamily="34" charset="0"/>
            </a:rPr>
            <a:t>Auto Messaging</a:t>
          </a:r>
        </a:p>
      </dsp:txBody>
      <dsp:txXfrm>
        <a:off x="3582309" y="0"/>
        <a:ext cx="1704005" cy="1606582"/>
      </dsp:txXfrm>
    </dsp:sp>
    <dsp:sp modelId="{25855905-D89F-4722-98FE-35F5623C1B0C}">
      <dsp:nvSpPr>
        <dsp:cNvPr id="0" name=""/>
        <dsp:cNvSpPr/>
      </dsp:nvSpPr>
      <dsp:spPr>
        <a:xfrm>
          <a:off x="4233489" y="1807405"/>
          <a:ext cx="401645" cy="401645"/>
        </a:xfrm>
        <a:prstGeom prst="ellipse">
          <a:avLst/>
        </a:prstGeom>
        <a:solidFill>
          <a:srgbClr val="818285"/>
        </a:solidFill>
        <a:ln>
          <a:solidFill>
            <a:srgbClr val="F8991D"/>
          </a:solid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a:sp3d>
      </dsp:spPr>
      <dsp:style>
        <a:lnRef idx="0">
          <a:scrgbClr r="0" g="0" b="0"/>
        </a:lnRef>
        <a:fillRef idx="3">
          <a:scrgbClr r="0" g="0" b="0"/>
        </a:fillRef>
        <a:effectRef idx="3">
          <a:scrgbClr r="0" g="0" b="0"/>
        </a:effectRef>
        <a:fontRef idx="minor">
          <a:schemeClr val="lt1"/>
        </a:fontRef>
      </dsp:style>
    </dsp:sp>
    <dsp:sp modelId="{F99CE187-6913-4B5C-A28E-3003AED4B7EC}">
      <dsp:nvSpPr>
        <dsp:cNvPr id="0" name=""/>
        <dsp:cNvSpPr/>
      </dsp:nvSpPr>
      <dsp:spPr>
        <a:xfrm>
          <a:off x="5371515" y="2409873"/>
          <a:ext cx="1704005" cy="16065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t" anchorCtr="0">
          <a:noAutofit/>
        </a:bodyPr>
        <a:lstStyle/>
        <a:p>
          <a:pPr marL="0" lvl="0" indent="0" algn="ctr" defTabSz="577850">
            <a:lnSpc>
              <a:spcPct val="90000"/>
            </a:lnSpc>
            <a:spcBef>
              <a:spcPct val="0"/>
            </a:spcBef>
            <a:spcAft>
              <a:spcPct val="35000"/>
            </a:spcAft>
            <a:buNone/>
          </a:pPr>
          <a:r>
            <a:rPr lang="en-NZ" sz="1300" kern="1200" dirty="0">
              <a:solidFill>
                <a:srgbClr val="818285"/>
              </a:solidFill>
              <a:latin typeface="Century Gothic" panose="020B0502020202020204" pitchFamily="34" charset="0"/>
            </a:rPr>
            <a:t>Compliance Activity</a:t>
          </a:r>
        </a:p>
      </dsp:txBody>
      <dsp:txXfrm>
        <a:off x="5371515" y="2409873"/>
        <a:ext cx="1704005" cy="1606582"/>
      </dsp:txXfrm>
    </dsp:sp>
    <dsp:sp modelId="{EEF0D280-4841-4495-8639-60FC5A772488}">
      <dsp:nvSpPr>
        <dsp:cNvPr id="0" name=""/>
        <dsp:cNvSpPr/>
      </dsp:nvSpPr>
      <dsp:spPr>
        <a:xfrm>
          <a:off x="6022695" y="1807405"/>
          <a:ext cx="401645" cy="401645"/>
        </a:xfrm>
        <a:prstGeom prst="ellipse">
          <a:avLst/>
        </a:prstGeom>
        <a:solidFill>
          <a:srgbClr val="818285"/>
        </a:solidFill>
        <a:ln>
          <a:solidFill>
            <a:srgbClr val="F8991D"/>
          </a:solid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a:sp3d>
      </dsp:spPr>
      <dsp:style>
        <a:lnRef idx="0">
          <a:scrgbClr r="0" g="0" b="0"/>
        </a:lnRef>
        <a:fillRef idx="3">
          <a:scrgbClr r="0" g="0" b="0"/>
        </a:fillRef>
        <a:effectRef idx="3">
          <a:scrgbClr r="0" g="0" b="0"/>
        </a:effectRef>
        <a:fontRef idx="minor">
          <a:schemeClr val="lt1"/>
        </a:fontRef>
      </dsp:style>
    </dsp:sp>
    <dsp:sp modelId="{0CEBE76F-63C9-4304-92B8-5500AD6E6956}">
      <dsp:nvSpPr>
        <dsp:cNvPr id="0" name=""/>
        <dsp:cNvSpPr/>
      </dsp:nvSpPr>
      <dsp:spPr>
        <a:xfrm>
          <a:off x="7160721" y="0"/>
          <a:ext cx="1704005" cy="16065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b" anchorCtr="0">
          <a:noAutofit/>
        </a:bodyPr>
        <a:lstStyle/>
        <a:p>
          <a:pPr marL="0" lvl="0" indent="0" algn="ctr" defTabSz="577850">
            <a:lnSpc>
              <a:spcPct val="90000"/>
            </a:lnSpc>
            <a:spcBef>
              <a:spcPct val="0"/>
            </a:spcBef>
            <a:spcAft>
              <a:spcPct val="35000"/>
            </a:spcAft>
            <a:buNone/>
          </a:pPr>
          <a:r>
            <a:rPr lang="en-NZ" sz="1300" kern="1200" dirty="0">
              <a:solidFill>
                <a:srgbClr val="818285"/>
              </a:solidFill>
              <a:latin typeface="Century Gothic" panose="020B0502020202020204" pitchFamily="34" charset="0"/>
            </a:rPr>
            <a:t>Legal Action</a:t>
          </a:r>
        </a:p>
      </dsp:txBody>
      <dsp:txXfrm>
        <a:off x="7160721" y="0"/>
        <a:ext cx="1704005" cy="1606582"/>
      </dsp:txXfrm>
    </dsp:sp>
    <dsp:sp modelId="{69A9E646-A0C6-4A57-AD92-987E5B518D65}">
      <dsp:nvSpPr>
        <dsp:cNvPr id="0" name=""/>
        <dsp:cNvSpPr/>
      </dsp:nvSpPr>
      <dsp:spPr>
        <a:xfrm>
          <a:off x="7811901" y="1807405"/>
          <a:ext cx="401645" cy="401645"/>
        </a:xfrm>
        <a:prstGeom prst="ellipse">
          <a:avLst/>
        </a:prstGeom>
        <a:solidFill>
          <a:srgbClr val="818285"/>
        </a:solidFill>
        <a:ln>
          <a:solidFill>
            <a:srgbClr val="F8991D"/>
          </a:solid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a:sp3d>
      </dsp:spPr>
      <dsp:style>
        <a:lnRef idx="0">
          <a:scrgbClr r="0" g="0" b="0"/>
        </a:lnRef>
        <a:fillRef idx="3">
          <a:scrgbClr r="0" g="0" b="0"/>
        </a:fillRef>
        <a:effectRef idx="3">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849A52-EC0E-4E81-B9F0-9FB50B605BDB}">
      <dsp:nvSpPr>
        <dsp:cNvPr id="0" name=""/>
        <dsp:cNvSpPr/>
      </dsp:nvSpPr>
      <dsp:spPr>
        <a:xfrm>
          <a:off x="1391279" y="131736"/>
          <a:ext cx="2614454" cy="907965"/>
        </a:xfrm>
        <a:prstGeom prst="ellipse">
          <a:avLst/>
        </a:prstGeom>
        <a:solidFill>
          <a:schemeClr val="accent1">
            <a:tint val="50000"/>
            <a:alpha val="40000"/>
            <a:hueOff val="0"/>
            <a:satOff val="0"/>
            <a:lumOff val="0"/>
            <a:alphaOff val="0"/>
          </a:schemeClr>
        </a:solidFill>
        <a:ln>
          <a:noFill/>
        </a:ln>
        <a:effectLst/>
        <a:scene3d>
          <a:camera prst="orthographicFront"/>
          <a:lightRig rig="flat" dir="t"/>
        </a:scene3d>
        <a:sp3d z="-190500" extrusionH="12700" prstMaterial="matte"/>
      </dsp:spPr>
      <dsp:style>
        <a:lnRef idx="0">
          <a:scrgbClr r="0" g="0" b="0"/>
        </a:lnRef>
        <a:fillRef idx="1">
          <a:scrgbClr r="0" g="0" b="0"/>
        </a:fillRef>
        <a:effectRef idx="0">
          <a:scrgbClr r="0" g="0" b="0"/>
        </a:effectRef>
        <a:fontRef idx="minor"/>
      </dsp:style>
    </dsp:sp>
    <dsp:sp modelId="{232C8C56-0356-405C-A261-A89921987978}">
      <dsp:nvSpPr>
        <dsp:cNvPr id="0" name=""/>
        <dsp:cNvSpPr/>
      </dsp:nvSpPr>
      <dsp:spPr>
        <a:xfrm>
          <a:off x="2449221" y="2355035"/>
          <a:ext cx="506677" cy="324273"/>
        </a:xfrm>
        <a:prstGeom prst="downArrow">
          <a:avLst/>
        </a:prstGeom>
        <a:solidFill>
          <a:srgbClr val="123D66"/>
        </a:solidFill>
        <a:ln>
          <a:solidFill>
            <a:srgbClr val="F8991D"/>
          </a:solidFill>
        </a:ln>
        <a:effectLst>
          <a:outerShdw blurRad="50800" dist="38100" dir="5400000" rotWithShape="0">
            <a:srgbClr val="000000">
              <a:alpha val="35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 modelId="{55FF5D08-94EC-495E-AA1B-599E461A449E}">
      <dsp:nvSpPr>
        <dsp:cNvPr id="0" name=""/>
        <dsp:cNvSpPr/>
      </dsp:nvSpPr>
      <dsp:spPr>
        <a:xfrm>
          <a:off x="1486534" y="2614454"/>
          <a:ext cx="2432050" cy="608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NZ" sz="1500" kern="1200" dirty="0">
              <a:solidFill>
                <a:srgbClr val="818285"/>
              </a:solidFill>
              <a:latin typeface="Century Gothic" panose="020B0502020202020204" pitchFamily="34" charset="0"/>
            </a:rPr>
            <a:t>Calculated Risk Group</a:t>
          </a:r>
        </a:p>
      </dsp:txBody>
      <dsp:txXfrm>
        <a:off x="1486534" y="2614454"/>
        <a:ext cx="2432050" cy="608012"/>
      </dsp:txXfrm>
    </dsp:sp>
    <dsp:sp modelId="{74FCE324-A6E2-48B6-B168-46374B379B8B}">
      <dsp:nvSpPr>
        <dsp:cNvPr id="0" name=""/>
        <dsp:cNvSpPr/>
      </dsp:nvSpPr>
      <dsp:spPr>
        <a:xfrm>
          <a:off x="2341805" y="1109825"/>
          <a:ext cx="912018" cy="912018"/>
        </a:xfrm>
        <a:prstGeom prst="ellipse">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NZ" sz="800" kern="1200" dirty="0">
              <a:latin typeface="Century Gothic" panose="020B0502020202020204" pitchFamily="34" charset="0"/>
            </a:rPr>
            <a:t>Tax Preparer</a:t>
          </a:r>
        </a:p>
      </dsp:txBody>
      <dsp:txXfrm>
        <a:off x="2475367" y="1243387"/>
        <a:ext cx="644894" cy="644894"/>
      </dsp:txXfrm>
    </dsp:sp>
    <dsp:sp modelId="{EDC83FB9-092F-4F53-9A28-0CF36E354D22}">
      <dsp:nvSpPr>
        <dsp:cNvPr id="0" name=""/>
        <dsp:cNvSpPr/>
      </dsp:nvSpPr>
      <dsp:spPr>
        <a:xfrm>
          <a:off x="1689205" y="425608"/>
          <a:ext cx="912018" cy="912018"/>
        </a:xfrm>
        <a:prstGeom prst="ellipse">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NZ" sz="800" kern="1200" dirty="0">
              <a:latin typeface="Century Gothic" panose="020B0502020202020204" pitchFamily="34" charset="0"/>
            </a:rPr>
            <a:t>Compliance History</a:t>
          </a:r>
        </a:p>
      </dsp:txBody>
      <dsp:txXfrm>
        <a:off x="1822767" y="559170"/>
        <a:ext cx="644894" cy="644894"/>
      </dsp:txXfrm>
    </dsp:sp>
    <dsp:sp modelId="{5E9E90A5-77FD-4F6D-B525-55EE70A6A838}">
      <dsp:nvSpPr>
        <dsp:cNvPr id="0" name=""/>
        <dsp:cNvSpPr/>
      </dsp:nvSpPr>
      <dsp:spPr>
        <a:xfrm>
          <a:off x="2621491" y="205102"/>
          <a:ext cx="912018" cy="912018"/>
        </a:xfrm>
        <a:prstGeom prst="ellipse">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NZ" sz="800" kern="1200" dirty="0">
              <a:latin typeface="Century Gothic" panose="020B0502020202020204" pitchFamily="34" charset="0"/>
            </a:rPr>
            <a:t>Customer Data</a:t>
          </a:r>
        </a:p>
      </dsp:txBody>
      <dsp:txXfrm>
        <a:off x="2755053" y="338664"/>
        <a:ext cx="644894" cy="644894"/>
      </dsp:txXfrm>
    </dsp:sp>
    <dsp:sp modelId="{DDF235CA-A683-4A83-ACD9-CF309A545809}">
      <dsp:nvSpPr>
        <dsp:cNvPr id="0" name=""/>
        <dsp:cNvSpPr/>
      </dsp:nvSpPr>
      <dsp:spPr>
        <a:xfrm>
          <a:off x="1283863" y="20267"/>
          <a:ext cx="2837392" cy="2269913"/>
        </a:xfrm>
        <a:prstGeom prst="funnel">
          <a:avLst/>
        </a:prstGeom>
        <a:solidFill>
          <a:srgbClr val="123D66">
            <a:alpha val="40000"/>
          </a:srgbClr>
        </a:solidFill>
        <a:ln w="12700" cap="rnd" cmpd="sng" algn="ctr">
          <a:solidFill>
            <a:srgbClr val="F8991D"/>
          </a:solidFill>
          <a:prstDash val="solid"/>
        </a:ln>
        <a:effectLst>
          <a:outerShdw blurRad="38100" dist="254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C4F3C1-03DE-401F-B84C-840B508468C7}">
      <dsp:nvSpPr>
        <dsp:cNvPr id="0" name=""/>
        <dsp:cNvSpPr/>
      </dsp:nvSpPr>
      <dsp:spPr>
        <a:xfrm rot="5400000">
          <a:off x="-126757" y="128560"/>
          <a:ext cx="845047" cy="591533"/>
        </a:xfrm>
        <a:prstGeom prst="chevron">
          <a:avLst/>
        </a:prstGeom>
        <a:solidFill>
          <a:schemeClr val="accent6">
            <a:lumMod val="75000"/>
          </a:schemeClr>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NZ" sz="1300" kern="1200" dirty="0"/>
            <a:t>High</a:t>
          </a:r>
        </a:p>
      </dsp:txBody>
      <dsp:txXfrm rot="-5400000">
        <a:off x="1" y="297570"/>
        <a:ext cx="591533" cy="253514"/>
      </dsp:txXfrm>
    </dsp:sp>
    <dsp:sp modelId="{B6323986-9874-4294-B114-361C1F33720A}">
      <dsp:nvSpPr>
        <dsp:cNvPr id="0" name=""/>
        <dsp:cNvSpPr/>
      </dsp:nvSpPr>
      <dsp:spPr>
        <a:xfrm rot="5400000">
          <a:off x="2482764" y="-1889427"/>
          <a:ext cx="549281" cy="4331743"/>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None/>
          </a:pPr>
          <a:r>
            <a:rPr lang="en-NZ" sz="2900" kern="1200" dirty="0"/>
            <a:t>Requires one-on-one help</a:t>
          </a:r>
        </a:p>
      </dsp:txBody>
      <dsp:txXfrm rot="-5400000">
        <a:off x="591533" y="28618"/>
        <a:ext cx="4304929" cy="495653"/>
      </dsp:txXfrm>
    </dsp:sp>
    <dsp:sp modelId="{6CB201B8-AACC-47CF-A95F-589047A48925}">
      <dsp:nvSpPr>
        <dsp:cNvPr id="0" name=""/>
        <dsp:cNvSpPr/>
      </dsp:nvSpPr>
      <dsp:spPr>
        <a:xfrm rot="5400000">
          <a:off x="-126757" y="818502"/>
          <a:ext cx="845047" cy="591533"/>
        </a:xfrm>
        <a:prstGeom prst="chevron">
          <a:avLst/>
        </a:prstGeom>
        <a:solidFill>
          <a:schemeClr val="accent6"/>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NZ" sz="1300" kern="1200" dirty="0"/>
            <a:t>Medium</a:t>
          </a:r>
        </a:p>
      </dsp:txBody>
      <dsp:txXfrm rot="-5400000">
        <a:off x="1" y="987512"/>
        <a:ext cx="591533" cy="253514"/>
      </dsp:txXfrm>
    </dsp:sp>
    <dsp:sp modelId="{548D5162-4E90-4347-A1B8-25CFC0EC2A8A}">
      <dsp:nvSpPr>
        <dsp:cNvPr id="0" name=""/>
        <dsp:cNvSpPr/>
      </dsp:nvSpPr>
      <dsp:spPr>
        <a:xfrm rot="5400000">
          <a:off x="2482764" y="-1199486"/>
          <a:ext cx="549281" cy="4331743"/>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None/>
          </a:pPr>
          <a:r>
            <a:rPr lang="en-NZ" sz="2900" kern="1200" dirty="0"/>
            <a:t>Requires some help</a:t>
          </a:r>
        </a:p>
      </dsp:txBody>
      <dsp:txXfrm rot="-5400000">
        <a:off x="591533" y="718559"/>
        <a:ext cx="4304929" cy="495653"/>
      </dsp:txXfrm>
    </dsp:sp>
    <dsp:sp modelId="{48ADC082-A31F-4B67-9EEB-199B0F9BD85A}">
      <dsp:nvSpPr>
        <dsp:cNvPr id="0" name=""/>
        <dsp:cNvSpPr/>
      </dsp:nvSpPr>
      <dsp:spPr>
        <a:xfrm rot="5400000">
          <a:off x="-126757" y="1508443"/>
          <a:ext cx="845047" cy="591533"/>
        </a:xfrm>
        <a:prstGeom prst="chevron">
          <a:avLst/>
        </a:prstGeom>
        <a:solidFill>
          <a:schemeClr val="accent5">
            <a:lumMod val="75000"/>
          </a:schemeClr>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NZ" sz="1300" kern="1200" dirty="0"/>
            <a:t>Low</a:t>
          </a:r>
        </a:p>
      </dsp:txBody>
      <dsp:txXfrm rot="-5400000">
        <a:off x="1" y="1677453"/>
        <a:ext cx="591533" cy="253514"/>
      </dsp:txXfrm>
    </dsp:sp>
    <dsp:sp modelId="{4FE803F5-A25B-47FB-AF06-0A41C3A39B91}">
      <dsp:nvSpPr>
        <dsp:cNvPr id="0" name=""/>
        <dsp:cNvSpPr/>
      </dsp:nvSpPr>
      <dsp:spPr>
        <a:xfrm rot="5400000">
          <a:off x="2482764" y="-509544"/>
          <a:ext cx="549281" cy="4331743"/>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None/>
          </a:pPr>
          <a:r>
            <a:rPr lang="en-NZ" sz="2900" b="0" i="0" kern="1200" dirty="0"/>
            <a:t>Requires minimal help</a:t>
          </a:r>
          <a:endParaRPr lang="en-NZ" sz="2900" kern="1200" dirty="0"/>
        </a:p>
      </dsp:txBody>
      <dsp:txXfrm rot="-5400000">
        <a:off x="591533" y="1408501"/>
        <a:ext cx="4304929" cy="495653"/>
      </dsp:txXfrm>
    </dsp:sp>
    <dsp:sp modelId="{048F94D2-2817-43A8-AFBC-B202E5C1BD1F}">
      <dsp:nvSpPr>
        <dsp:cNvPr id="0" name=""/>
        <dsp:cNvSpPr/>
      </dsp:nvSpPr>
      <dsp:spPr>
        <a:xfrm rot="5400000">
          <a:off x="-126757" y="2198384"/>
          <a:ext cx="845047" cy="591533"/>
        </a:xfrm>
        <a:prstGeom prst="chevron">
          <a:avLst/>
        </a:prstGeom>
        <a:solidFill>
          <a:schemeClr val="accent3">
            <a:lumMod val="75000"/>
          </a:schemeClr>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NZ" sz="1300" kern="1200" dirty="0"/>
            <a:t>No Risk</a:t>
          </a:r>
        </a:p>
      </dsp:txBody>
      <dsp:txXfrm rot="-5400000">
        <a:off x="1" y="2367394"/>
        <a:ext cx="591533" cy="253514"/>
      </dsp:txXfrm>
    </dsp:sp>
    <dsp:sp modelId="{7D4DE59E-0647-4B13-BFC9-D5408846EA5A}">
      <dsp:nvSpPr>
        <dsp:cNvPr id="0" name=""/>
        <dsp:cNvSpPr/>
      </dsp:nvSpPr>
      <dsp:spPr>
        <a:xfrm rot="5400000">
          <a:off x="2482764" y="180396"/>
          <a:ext cx="549281" cy="4331743"/>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None/>
          </a:pPr>
          <a:r>
            <a:rPr lang="en-NZ" sz="2900" kern="1200" dirty="0"/>
            <a:t>Requires no help</a:t>
          </a:r>
        </a:p>
      </dsp:txBody>
      <dsp:txXfrm rot="-5400000">
        <a:off x="591533" y="2098441"/>
        <a:ext cx="4304929" cy="49565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FC8F10-2A9B-43DC-8B9D-53D58901D8DA}" type="datetimeFigureOut">
              <a:rPr lang="en-NZ" smtClean="0"/>
              <a:t>31/10/2022</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53E0F4-9E03-4BFC-99F3-E8C5ED2EB0AA}" type="slidenum">
              <a:rPr lang="en-NZ" smtClean="0"/>
              <a:t>‹#›</a:t>
            </a:fld>
            <a:endParaRPr lang="en-NZ"/>
          </a:p>
        </p:txBody>
      </p:sp>
    </p:spTree>
    <p:extLst>
      <p:ext uri="{BB962C8B-B14F-4D97-AF65-F5344CB8AC3E}">
        <p14:creationId xmlns:p14="http://schemas.microsoft.com/office/powerpoint/2010/main" val="1965120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Lizzy: Intro self</a:t>
            </a:r>
          </a:p>
          <a:p>
            <a:endParaRPr lang="en-NZ" dirty="0"/>
          </a:p>
          <a:p>
            <a:r>
              <a:rPr lang="en-NZ" dirty="0"/>
              <a:t>Julia: Intro self</a:t>
            </a:r>
          </a:p>
          <a:p>
            <a:endParaRPr lang="en-NZ" dirty="0"/>
          </a:p>
          <a:p>
            <a:r>
              <a:rPr lang="en-NZ" dirty="0"/>
              <a:t>Julia</a:t>
            </a:r>
          </a:p>
          <a:p>
            <a:r>
              <a:rPr lang="en-NZ" dirty="0"/>
              <a:t>Explain getting it right from the start: </a:t>
            </a:r>
          </a:p>
          <a:p>
            <a:r>
              <a:rPr lang="en-NZ" dirty="0"/>
              <a:t>-NZ is dedicated to assisting the customers get and stay compliant. Today will be looking how to assist the customer in starting compliant</a:t>
            </a:r>
          </a:p>
          <a:p>
            <a:r>
              <a:rPr lang="en-NZ" dirty="0"/>
              <a:t>-Often departments focus on getting customers compliant after the fact</a:t>
            </a:r>
          </a:p>
          <a:p>
            <a:r>
              <a:rPr lang="en-NZ" dirty="0"/>
              <a:t>-We will be taking through some different ways that NZ is helping customer get it right from the start</a:t>
            </a:r>
          </a:p>
          <a:p>
            <a:endParaRPr lang="en-NZ" dirty="0"/>
          </a:p>
        </p:txBody>
      </p:sp>
      <p:sp>
        <p:nvSpPr>
          <p:cNvPr id="4" name="Slide Number Placeholder 3"/>
          <p:cNvSpPr>
            <a:spLocks noGrp="1"/>
          </p:cNvSpPr>
          <p:nvPr>
            <p:ph type="sldNum" sz="quarter" idx="5"/>
          </p:nvPr>
        </p:nvSpPr>
        <p:spPr/>
        <p:txBody>
          <a:bodyPr/>
          <a:lstStyle/>
          <a:p>
            <a:fld id="{526B5FEA-D04B-4ED8-834A-A201CC75694F}" type="slidenum">
              <a:rPr lang="en-NZ" smtClean="0"/>
              <a:t>1</a:t>
            </a:fld>
            <a:endParaRPr lang="en-NZ"/>
          </a:p>
        </p:txBody>
      </p:sp>
    </p:spTree>
    <p:extLst>
      <p:ext uri="{BB962C8B-B14F-4D97-AF65-F5344CB8AC3E}">
        <p14:creationId xmlns:p14="http://schemas.microsoft.com/office/powerpoint/2010/main" val="13149841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Julia.</a:t>
            </a:r>
          </a:p>
          <a:p>
            <a:r>
              <a:rPr lang="en-NZ" dirty="0"/>
              <a:t>Ability to track customer changes to high risk fields in </a:t>
            </a:r>
            <a:r>
              <a:rPr lang="en-NZ" dirty="0" err="1"/>
              <a:t>eServices</a:t>
            </a:r>
            <a:r>
              <a:rPr lang="en-NZ" dirty="0"/>
              <a:t> (</a:t>
            </a:r>
            <a:r>
              <a:rPr lang="en-NZ" dirty="0" err="1"/>
              <a:t>myIR</a:t>
            </a:r>
            <a:r>
              <a:rPr lang="en-NZ" dirty="0"/>
              <a:t>)</a:t>
            </a:r>
          </a:p>
          <a:p>
            <a:r>
              <a:rPr lang="en-NZ" dirty="0"/>
              <a:t>	High impact fields are set up to track the number of changes made - detect fraudulent behaviour or extreme customer confusion</a:t>
            </a:r>
          </a:p>
          <a:p>
            <a:r>
              <a:rPr lang="en-NZ" dirty="0"/>
              <a:t>Currently used in tax returns and on the covid support applications – the COVID support initiatives had a high trust model – This allows us to pull out customers who are fishing to meeting application rules</a:t>
            </a:r>
          </a:p>
          <a:p>
            <a:endParaRPr lang="en-NZ" dirty="0"/>
          </a:p>
          <a:p>
            <a:endParaRPr lang="en-NZ" dirty="0"/>
          </a:p>
          <a:p>
            <a:r>
              <a:rPr lang="en-NZ" dirty="0"/>
              <a:t>Currently used </a:t>
            </a:r>
            <a:r>
              <a:rPr lang="en-NZ" dirty="0" err="1"/>
              <a:t>for:Set</a:t>
            </a:r>
            <a:r>
              <a:rPr lang="en-NZ" dirty="0"/>
              <a:t> appropriate risk thresholds to take system actions</a:t>
            </a:r>
          </a:p>
          <a:p>
            <a:r>
              <a:rPr lang="en-NZ" dirty="0"/>
              <a:t>	Need to work out what is the right threshold to stop for review – Have to find the sweet spot</a:t>
            </a:r>
          </a:p>
          <a:p>
            <a:pPr lvl="1"/>
            <a:r>
              <a:rPr lang="en-NZ" dirty="0"/>
              <a:t>Stop tax returns in Fraud Manager (Integrity manager) for staff review</a:t>
            </a:r>
          </a:p>
          <a:p>
            <a:pPr lvl="1"/>
            <a:r>
              <a:rPr lang="en-NZ" dirty="0"/>
              <a:t>Stop covid support applications in Decision Support Manager</a:t>
            </a:r>
          </a:p>
          <a:p>
            <a:r>
              <a:rPr lang="en-NZ" dirty="0"/>
              <a:t>Able to expand field tracking as new customer behaviour emerges or to tweak thresholds as necessary</a:t>
            </a:r>
          </a:p>
          <a:p>
            <a:r>
              <a:rPr lang="en-NZ" dirty="0"/>
              <a:t>	</a:t>
            </a:r>
          </a:p>
          <a:p>
            <a:endParaRPr lang="en-NZ" dirty="0"/>
          </a:p>
        </p:txBody>
      </p:sp>
      <p:sp>
        <p:nvSpPr>
          <p:cNvPr id="4" name="Slide Number Placeholder 3"/>
          <p:cNvSpPr>
            <a:spLocks noGrp="1"/>
          </p:cNvSpPr>
          <p:nvPr>
            <p:ph type="sldNum" sz="quarter" idx="5"/>
          </p:nvPr>
        </p:nvSpPr>
        <p:spPr/>
        <p:txBody>
          <a:bodyPr/>
          <a:lstStyle/>
          <a:p>
            <a:fld id="{526B5FEA-D04B-4ED8-834A-A201CC75694F}" type="slidenum">
              <a:rPr lang="en-NZ" smtClean="0"/>
              <a:t>10</a:t>
            </a:fld>
            <a:endParaRPr lang="en-NZ"/>
          </a:p>
        </p:txBody>
      </p:sp>
    </p:spTree>
    <p:extLst>
      <p:ext uri="{BB962C8B-B14F-4D97-AF65-F5344CB8AC3E}">
        <p14:creationId xmlns:p14="http://schemas.microsoft.com/office/powerpoint/2010/main" val="1325408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Julia.</a:t>
            </a:r>
          </a:p>
          <a:p>
            <a:endParaRPr lang="en-NZ" dirty="0"/>
          </a:p>
          <a:p>
            <a:r>
              <a:rPr lang="en-NZ" dirty="0"/>
              <a:t>This is an application for CSP </a:t>
            </a:r>
          </a:p>
          <a:p>
            <a:r>
              <a:rPr lang="en-NZ" dirty="0"/>
              <a:t>The step of the application is gathering the financial data for the organisation applying </a:t>
            </a:r>
          </a:p>
          <a:p>
            <a:r>
              <a:rPr lang="en-NZ" dirty="0"/>
              <a:t>Used to ca</a:t>
            </a:r>
          </a:p>
        </p:txBody>
      </p:sp>
      <p:sp>
        <p:nvSpPr>
          <p:cNvPr id="4" name="Slide Number Placeholder 3"/>
          <p:cNvSpPr>
            <a:spLocks noGrp="1"/>
          </p:cNvSpPr>
          <p:nvPr>
            <p:ph type="sldNum" sz="quarter" idx="5"/>
          </p:nvPr>
        </p:nvSpPr>
        <p:spPr/>
        <p:txBody>
          <a:bodyPr/>
          <a:lstStyle/>
          <a:p>
            <a:fld id="{526B5FEA-D04B-4ED8-834A-A201CC75694F}" type="slidenum">
              <a:rPr lang="en-NZ" smtClean="0"/>
              <a:t>11</a:t>
            </a:fld>
            <a:endParaRPr lang="en-NZ"/>
          </a:p>
        </p:txBody>
      </p:sp>
    </p:spTree>
    <p:extLst>
      <p:ext uri="{BB962C8B-B14F-4D97-AF65-F5344CB8AC3E}">
        <p14:creationId xmlns:p14="http://schemas.microsoft.com/office/powerpoint/2010/main" val="480599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Lizzy.</a:t>
            </a:r>
          </a:p>
          <a:p>
            <a:r>
              <a:rPr lang="en-NZ" dirty="0"/>
              <a:t>Became a necessity during Covid due to staff resource constraints</a:t>
            </a:r>
          </a:p>
          <a:p>
            <a:r>
              <a:rPr lang="en-NZ" dirty="0"/>
              <a:t>Targeted high volume rules with generic information requests sent to the web logon who submitted the application</a:t>
            </a:r>
          </a:p>
          <a:p>
            <a:r>
              <a:rPr lang="en-NZ" dirty="0"/>
              <a:t>Piloted out of discovery manager, requests for information were not sent in ‘real time’ and within a couple of days of application submission</a:t>
            </a:r>
          </a:p>
          <a:p>
            <a:r>
              <a:rPr lang="en-NZ" dirty="0"/>
              <a:t>The applicant would be able to ‘reply’ with the required attachments and the responses would be diverted to trained staff for review</a:t>
            </a:r>
          </a:p>
          <a:p>
            <a:r>
              <a:rPr lang="en-NZ" dirty="0"/>
              <a:t>A new covid product deployed March 2022 provided the opportunity to improve and embed the automated web message process in decision support with customers receiving responses instantly after covid submissions</a:t>
            </a:r>
          </a:p>
          <a:p>
            <a:r>
              <a:rPr lang="en-NZ" dirty="0"/>
              <a:t>Currently working on embedding automated web messages into the integrity(fraud) manager tool so for a similar approach to return filing</a:t>
            </a:r>
          </a:p>
          <a:p>
            <a:endParaRPr lang="en-NZ" dirty="0"/>
          </a:p>
          <a:p>
            <a:endParaRPr lang="en-NZ" dirty="0"/>
          </a:p>
        </p:txBody>
      </p:sp>
      <p:sp>
        <p:nvSpPr>
          <p:cNvPr id="4" name="Slide Number Placeholder 3"/>
          <p:cNvSpPr>
            <a:spLocks noGrp="1"/>
          </p:cNvSpPr>
          <p:nvPr>
            <p:ph type="sldNum" sz="quarter" idx="5"/>
          </p:nvPr>
        </p:nvSpPr>
        <p:spPr/>
        <p:txBody>
          <a:bodyPr/>
          <a:lstStyle/>
          <a:p>
            <a:fld id="{526B5FEA-D04B-4ED8-834A-A201CC75694F}" type="slidenum">
              <a:rPr lang="en-NZ" smtClean="0"/>
              <a:t>12</a:t>
            </a:fld>
            <a:endParaRPr lang="en-NZ"/>
          </a:p>
        </p:txBody>
      </p:sp>
    </p:spTree>
    <p:extLst>
      <p:ext uri="{BB962C8B-B14F-4D97-AF65-F5344CB8AC3E}">
        <p14:creationId xmlns:p14="http://schemas.microsoft.com/office/powerpoint/2010/main" val="3311975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Julia.</a:t>
            </a:r>
          </a:p>
          <a:p>
            <a:r>
              <a:rPr lang="en-NZ" dirty="0"/>
              <a:t>Talk about the new compliance activity</a:t>
            </a:r>
          </a:p>
          <a:p>
            <a:endParaRPr lang="en-NZ" dirty="0"/>
          </a:p>
          <a:p>
            <a:r>
              <a:rPr lang="en-NZ" b="0" i="0" dirty="0">
                <a:solidFill>
                  <a:srgbClr val="000000"/>
                </a:solidFill>
                <a:effectLst/>
                <a:latin typeface="Times New Roman" panose="02020603050405020304" pitchFamily="18" charset="0"/>
              </a:rPr>
              <a:t>ID theft – suspect customer activity</a:t>
            </a:r>
          </a:p>
          <a:p>
            <a:endParaRPr lang="en-NZ" b="0" i="0" dirty="0">
              <a:solidFill>
                <a:srgbClr val="000000"/>
              </a:solidFill>
              <a:effectLst/>
              <a:latin typeface="Times New Roman" panose="02020603050405020304" pitchFamily="18" charset="0"/>
            </a:endParaRPr>
          </a:p>
          <a:p>
            <a:r>
              <a:rPr lang="en-NZ" b="0" i="0" dirty="0">
                <a:solidFill>
                  <a:srgbClr val="000000"/>
                </a:solidFill>
                <a:effectLst/>
                <a:latin typeface="Times New Roman" panose="02020603050405020304" pitchFamily="18" charset="0"/>
              </a:rPr>
              <a:t>Flagging high risk and suspicious customer – Talk about up front identity theft prevention – SSO two factor authentication – more work to come in this area</a:t>
            </a:r>
            <a:endParaRPr lang="en-NZ" dirty="0"/>
          </a:p>
        </p:txBody>
      </p:sp>
      <p:sp>
        <p:nvSpPr>
          <p:cNvPr id="4" name="Slide Number Placeholder 3"/>
          <p:cNvSpPr>
            <a:spLocks noGrp="1"/>
          </p:cNvSpPr>
          <p:nvPr>
            <p:ph type="sldNum" sz="quarter" idx="5"/>
          </p:nvPr>
        </p:nvSpPr>
        <p:spPr/>
        <p:txBody>
          <a:bodyPr/>
          <a:lstStyle/>
          <a:p>
            <a:fld id="{526B5FEA-D04B-4ED8-834A-A201CC75694F}" type="slidenum">
              <a:rPr lang="en-NZ" smtClean="0"/>
              <a:t>13</a:t>
            </a:fld>
            <a:endParaRPr lang="en-NZ"/>
          </a:p>
        </p:txBody>
      </p:sp>
    </p:spTree>
    <p:extLst>
      <p:ext uri="{BB962C8B-B14F-4D97-AF65-F5344CB8AC3E}">
        <p14:creationId xmlns:p14="http://schemas.microsoft.com/office/powerpoint/2010/main" val="2631643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Julia.</a:t>
            </a:r>
          </a:p>
          <a:p>
            <a:r>
              <a:rPr lang="en-NZ" dirty="0"/>
              <a:t>Different activities that are used to assist customers with proactive compliance</a:t>
            </a:r>
          </a:p>
          <a:p>
            <a:endParaRPr lang="en-NZ" dirty="0"/>
          </a:p>
          <a:p>
            <a:r>
              <a:rPr lang="en-NZ" dirty="0"/>
              <a:t>IRD is actively trying to gain voluntary compliance before the customer slips into non compliance. </a:t>
            </a:r>
          </a:p>
          <a:p>
            <a:endParaRPr lang="en-NZ" dirty="0"/>
          </a:p>
          <a:p>
            <a:r>
              <a:rPr lang="en-NZ" dirty="0"/>
              <a:t>The goal is automate as much activity as possible to allow manual review to be the high risk, unlikely to comply customers </a:t>
            </a:r>
          </a:p>
          <a:p>
            <a:endParaRPr lang="en-NZ" dirty="0"/>
          </a:p>
          <a:p>
            <a:r>
              <a:rPr lang="en-NZ" dirty="0"/>
              <a:t>Many different processes/tools are used to attempt to obtain voluntary compliance. We will be taking you on a journey through some of those processes IR uses before compliance activities and legal action. </a:t>
            </a:r>
          </a:p>
          <a:p>
            <a:r>
              <a:rPr lang="en-NZ" dirty="0"/>
              <a:t>-Proactive interventions: Process used to inform/educate customers</a:t>
            </a:r>
          </a:p>
          <a:p>
            <a:r>
              <a:rPr lang="en-NZ" dirty="0"/>
              <a:t>-Up front validation: Used to stop a customer up front/push for further review</a:t>
            </a:r>
          </a:p>
          <a:p>
            <a:r>
              <a:rPr lang="en-NZ" dirty="0"/>
              <a:t>-Auto messaging: Used to notify customer </a:t>
            </a:r>
          </a:p>
          <a:p>
            <a:endParaRPr lang="en-NZ" dirty="0"/>
          </a:p>
          <a:p>
            <a:r>
              <a:rPr lang="en-NZ" dirty="0"/>
              <a:t>We will be touching more in-depth on the actions that IRD is taking to attempt to assist the customer in getting it right from the start</a:t>
            </a:r>
          </a:p>
          <a:p>
            <a:endParaRPr lang="en-NZ" dirty="0"/>
          </a:p>
          <a:p>
            <a:r>
              <a:rPr lang="en-NZ" dirty="0"/>
              <a:t>Transition to Lizzy</a:t>
            </a:r>
          </a:p>
        </p:txBody>
      </p:sp>
      <p:sp>
        <p:nvSpPr>
          <p:cNvPr id="4" name="Slide Number Placeholder 3"/>
          <p:cNvSpPr>
            <a:spLocks noGrp="1"/>
          </p:cNvSpPr>
          <p:nvPr>
            <p:ph type="sldNum" sz="quarter" idx="5"/>
          </p:nvPr>
        </p:nvSpPr>
        <p:spPr/>
        <p:txBody>
          <a:bodyPr/>
          <a:lstStyle/>
          <a:p>
            <a:fld id="{526B5FEA-D04B-4ED8-834A-A201CC75694F}" type="slidenum">
              <a:rPr lang="en-NZ" smtClean="0"/>
              <a:t>2</a:t>
            </a:fld>
            <a:endParaRPr lang="en-NZ"/>
          </a:p>
        </p:txBody>
      </p:sp>
    </p:spTree>
    <p:extLst>
      <p:ext uri="{BB962C8B-B14F-4D97-AF65-F5344CB8AC3E}">
        <p14:creationId xmlns:p14="http://schemas.microsoft.com/office/powerpoint/2010/main" val="556318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200" b="0" i="0" u="none" strike="noStrike" kern="1200" cap="none" spc="0" normalizeH="0" baseline="0" noProof="0" dirty="0">
                <a:ln>
                  <a:noFill/>
                </a:ln>
                <a:solidFill>
                  <a:srgbClr val="58595B">
                    <a:lumMod val="75000"/>
                    <a:lumOff val="25000"/>
                  </a:srgbClr>
                </a:solidFill>
                <a:effectLst/>
                <a:uLnTx/>
                <a:uFillTx/>
                <a:latin typeface="Century Gothic" panose="020B0502020202020204" pitchFamily="34" charset="0"/>
              </a:rPr>
              <a:t>Lizzy.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200" b="0" i="0" u="none" strike="noStrike" kern="1200" cap="none" spc="0" normalizeH="0" baseline="0" noProof="0" dirty="0">
              <a:ln>
                <a:noFill/>
              </a:ln>
              <a:solidFill>
                <a:srgbClr val="58595B">
                  <a:lumMod val="75000"/>
                  <a:lumOff val="25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200" b="0" i="0" u="none" strike="noStrike" kern="1200" cap="none" spc="0" normalizeH="0" baseline="0" noProof="0" dirty="0">
                <a:ln>
                  <a:noFill/>
                </a:ln>
                <a:solidFill>
                  <a:srgbClr val="58595B">
                    <a:lumMod val="75000"/>
                    <a:lumOff val="25000"/>
                  </a:srgbClr>
                </a:solidFill>
                <a:effectLst/>
                <a:uLnTx/>
                <a:uFillTx/>
                <a:latin typeface="Century Gothic" panose="020B0502020202020204" pitchFamily="34" charset="0"/>
              </a:rPr>
              <a:t>Explain what a tax code is: Tax code is dependant on each customers situations (how many employers, student loans, etc)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200" b="0" i="0" u="none" strike="noStrike" kern="1200" cap="none" spc="0" normalizeH="0" baseline="0" noProof="0" dirty="0">
                <a:ln>
                  <a:noFill/>
                </a:ln>
                <a:solidFill>
                  <a:srgbClr val="58595B">
                    <a:lumMod val="75000"/>
                    <a:lumOff val="25000"/>
                  </a:srgbClr>
                </a:solidFill>
                <a:effectLst/>
                <a:uLnTx/>
                <a:uFillTx/>
                <a:latin typeface="Century Gothic" panose="020B0502020202020204" pitchFamily="34" charset="0"/>
              </a:rPr>
              <a:t>Upcoming policy changes, </a:t>
            </a:r>
            <a:r>
              <a:rPr lang="en-NZ" sz="1200" dirty="0"/>
              <a:t>payment/return due dates</a:t>
            </a:r>
          </a:p>
          <a:p>
            <a:endParaRPr lang="en-NZ" dirty="0"/>
          </a:p>
          <a:p>
            <a:r>
              <a:rPr lang="en-NZ" dirty="0"/>
              <a:t>Add stats of covid support bank account updates</a:t>
            </a:r>
          </a:p>
          <a:p>
            <a:endParaRPr lang="en-NZ" dirty="0"/>
          </a:p>
          <a:p>
            <a:r>
              <a:rPr lang="en-NZ" dirty="0"/>
              <a:t>Might be useful to talk on income projection?</a:t>
            </a:r>
          </a:p>
        </p:txBody>
      </p:sp>
      <p:sp>
        <p:nvSpPr>
          <p:cNvPr id="4" name="Slide Number Placeholder 3"/>
          <p:cNvSpPr>
            <a:spLocks noGrp="1"/>
          </p:cNvSpPr>
          <p:nvPr>
            <p:ph type="sldNum" sz="quarter" idx="5"/>
          </p:nvPr>
        </p:nvSpPr>
        <p:spPr/>
        <p:txBody>
          <a:bodyPr/>
          <a:lstStyle/>
          <a:p>
            <a:fld id="{526B5FEA-D04B-4ED8-834A-A201CC75694F}" type="slidenum">
              <a:rPr lang="en-NZ" smtClean="0"/>
              <a:t>3</a:t>
            </a:fld>
            <a:endParaRPr lang="en-NZ"/>
          </a:p>
        </p:txBody>
      </p:sp>
    </p:spTree>
    <p:extLst>
      <p:ext uri="{BB962C8B-B14F-4D97-AF65-F5344CB8AC3E}">
        <p14:creationId xmlns:p14="http://schemas.microsoft.com/office/powerpoint/2010/main" val="1928812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Lizzy</a:t>
            </a:r>
          </a:p>
          <a:p>
            <a:r>
              <a:rPr lang="en-NZ" dirty="0"/>
              <a:t>Used to be done externally, now with the use of the discovery manager it can be done in house</a:t>
            </a:r>
          </a:p>
          <a:p>
            <a:r>
              <a:rPr lang="en-NZ" dirty="0"/>
              <a:t>Discovery has be leveraged to allow specific people from IR to manage the building and running of these campaigns</a:t>
            </a:r>
          </a:p>
          <a:p>
            <a:endParaRPr lang="en-NZ" dirty="0"/>
          </a:p>
          <a:p>
            <a:r>
              <a:rPr lang="en-NZ" dirty="0"/>
              <a:t>Review the different activities that we used in customer compliance</a:t>
            </a:r>
          </a:p>
          <a:p>
            <a:endParaRPr lang="en-NZ" dirty="0"/>
          </a:p>
          <a:p>
            <a:endParaRPr lang="en-NZ" dirty="0"/>
          </a:p>
          <a:p>
            <a:r>
              <a:rPr lang="en-NZ" dirty="0"/>
              <a:t>Email resends if the customer doesn’t open the email</a:t>
            </a:r>
          </a:p>
          <a:p>
            <a:endParaRPr lang="en-NZ" dirty="0"/>
          </a:p>
          <a:p>
            <a:r>
              <a:rPr lang="en-NZ" dirty="0"/>
              <a:t>SMS or call</a:t>
            </a:r>
          </a:p>
          <a:p>
            <a:endParaRPr lang="en-NZ" dirty="0"/>
          </a:p>
          <a:p>
            <a:r>
              <a:rPr lang="en-NZ" dirty="0"/>
              <a:t>Grab # for uptick in bank account #’s</a:t>
            </a:r>
          </a:p>
          <a:p>
            <a:r>
              <a:rPr lang="en-NZ" dirty="0"/>
              <a:t>Add a banner for image? Bite size payments?</a:t>
            </a:r>
          </a:p>
        </p:txBody>
      </p:sp>
      <p:sp>
        <p:nvSpPr>
          <p:cNvPr id="4" name="Slide Number Placeholder 3"/>
          <p:cNvSpPr>
            <a:spLocks noGrp="1"/>
          </p:cNvSpPr>
          <p:nvPr>
            <p:ph type="sldNum" sz="quarter" idx="5"/>
          </p:nvPr>
        </p:nvSpPr>
        <p:spPr/>
        <p:txBody>
          <a:bodyPr/>
          <a:lstStyle/>
          <a:p>
            <a:fld id="{526B5FEA-D04B-4ED8-834A-A201CC75694F}" type="slidenum">
              <a:rPr lang="en-NZ" smtClean="0"/>
              <a:t>4</a:t>
            </a:fld>
            <a:endParaRPr lang="en-NZ"/>
          </a:p>
        </p:txBody>
      </p:sp>
    </p:spTree>
    <p:extLst>
      <p:ext uri="{BB962C8B-B14F-4D97-AF65-F5344CB8AC3E}">
        <p14:creationId xmlns:p14="http://schemas.microsoft.com/office/powerpoint/2010/main" val="1949695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Lizzy.</a:t>
            </a:r>
          </a:p>
          <a:p>
            <a:r>
              <a:rPr lang="en-NZ" b="0" i="0" dirty="0">
                <a:solidFill>
                  <a:srgbClr val="37424A"/>
                </a:solidFill>
                <a:effectLst/>
                <a:latin typeface="Proxima Nova"/>
              </a:rPr>
              <a:t>A ‘Right from the Start’ approach will support compliant behaviour, drive out error and at the same time reduce the possibilities of non-compliant behaviour. The purpose is not just to reduce unintentional mistakes; the purpose is also to reduce intentional evasion and to strengthen the overall willingness to comply.</a:t>
            </a:r>
            <a:endParaRPr lang="en-NZ" dirty="0"/>
          </a:p>
          <a:p>
            <a:r>
              <a:rPr lang="en-NZ" dirty="0"/>
              <a:t>We used discovery manager to target customers who have recently registered (last 14 days) for GST or employer activities – discovery is named ‘Right from the START’</a:t>
            </a:r>
          </a:p>
          <a:p>
            <a:r>
              <a:rPr lang="en-NZ" dirty="0"/>
              <a:t>Based on what we know about the customer we sort the customers into low, medium and high risk groups (provide an example of what would put the customer in each risk group)</a:t>
            </a:r>
          </a:p>
          <a:p>
            <a:r>
              <a:rPr lang="en-NZ" dirty="0"/>
              <a:t>-high risk –  customer has previously been audited/prosecuted or the director of the company has previously been audited/prosecuted or the customer is under 18 </a:t>
            </a:r>
          </a:p>
          <a:p>
            <a:r>
              <a:rPr lang="en-NZ" dirty="0"/>
              <a:t>-medium risk – the customer requested help on their registration form or particular industries that we are aware that usually need a bit more help than usual</a:t>
            </a:r>
          </a:p>
          <a:p>
            <a:r>
              <a:rPr lang="en-NZ" dirty="0"/>
              <a:t>-low risk – don’t fit into the high and medium risk and don’t have a tax agent</a:t>
            </a:r>
          </a:p>
          <a:p>
            <a:r>
              <a:rPr lang="en-NZ" dirty="0"/>
              <a:t>-no risk – customer doesn’t need any communication/help from IR</a:t>
            </a:r>
          </a:p>
          <a:p>
            <a:endParaRPr lang="en-NZ" dirty="0"/>
          </a:p>
          <a:p>
            <a:r>
              <a:rPr lang="en-NZ" dirty="0"/>
              <a:t>Statistics for RFTS</a:t>
            </a:r>
          </a:p>
          <a:p>
            <a:endParaRPr lang="en-NZ" dirty="0"/>
          </a:p>
          <a:p>
            <a:r>
              <a:rPr lang="en-NZ" dirty="0"/>
              <a:t>Paula stories??</a:t>
            </a:r>
          </a:p>
          <a:p>
            <a:endParaRPr lang="en-NZ" dirty="0"/>
          </a:p>
          <a:p>
            <a:r>
              <a:rPr lang="en-NZ" dirty="0"/>
              <a:t>Customer/account data</a:t>
            </a:r>
          </a:p>
          <a:p>
            <a:r>
              <a:rPr lang="en-NZ" dirty="0"/>
              <a:t>Compliance history (audit, collections, prosecution)</a:t>
            </a:r>
          </a:p>
          <a:p>
            <a:r>
              <a:rPr lang="en-NZ" dirty="0"/>
              <a:t>Agent</a:t>
            </a:r>
          </a:p>
          <a:p>
            <a:r>
              <a:rPr lang="en-NZ" dirty="0"/>
              <a:t>Ip data</a:t>
            </a:r>
          </a:p>
          <a:p>
            <a:endParaRPr lang="en-NZ" dirty="0"/>
          </a:p>
          <a:p>
            <a:endParaRPr lang="en-NZ" dirty="0"/>
          </a:p>
        </p:txBody>
      </p:sp>
      <p:sp>
        <p:nvSpPr>
          <p:cNvPr id="4" name="Slide Number Placeholder 3"/>
          <p:cNvSpPr>
            <a:spLocks noGrp="1"/>
          </p:cNvSpPr>
          <p:nvPr>
            <p:ph type="sldNum" sz="quarter" idx="5"/>
          </p:nvPr>
        </p:nvSpPr>
        <p:spPr/>
        <p:txBody>
          <a:bodyPr/>
          <a:lstStyle/>
          <a:p>
            <a:fld id="{526B5FEA-D04B-4ED8-834A-A201CC75694F}" type="slidenum">
              <a:rPr lang="en-NZ" smtClean="0"/>
              <a:t>5</a:t>
            </a:fld>
            <a:endParaRPr lang="en-NZ"/>
          </a:p>
        </p:txBody>
      </p:sp>
    </p:spTree>
    <p:extLst>
      <p:ext uri="{BB962C8B-B14F-4D97-AF65-F5344CB8AC3E}">
        <p14:creationId xmlns:p14="http://schemas.microsoft.com/office/powerpoint/2010/main" val="2864998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Lizzy.</a:t>
            </a:r>
          </a:p>
          <a:p>
            <a:r>
              <a:rPr lang="en-NZ" sz="1200" dirty="0"/>
              <a:t>Different inputs are used to determine risk grouping</a:t>
            </a:r>
          </a:p>
          <a:p>
            <a:r>
              <a:rPr lang="en-NZ" sz="1200" dirty="0"/>
              <a:t>These inputs will differ based on the target </a:t>
            </a:r>
          </a:p>
          <a:p>
            <a:r>
              <a:rPr lang="en-NZ" sz="1200" dirty="0"/>
              <a:t>Input will shift and change as needed</a:t>
            </a:r>
          </a:p>
          <a:p>
            <a:endParaRPr lang="en-NZ" dirty="0"/>
          </a:p>
          <a:p>
            <a:r>
              <a:rPr lang="en-NZ" dirty="0"/>
              <a:t>High</a:t>
            </a:r>
          </a:p>
          <a:p>
            <a:pPr lvl="1"/>
            <a:r>
              <a:rPr lang="en-NZ" dirty="0"/>
              <a:t>Repeat registrations</a:t>
            </a:r>
          </a:p>
          <a:p>
            <a:pPr lvl="1"/>
            <a:r>
              <a:rPr lang="en-NZ" dirty="0"/>
              <a:t>prior/current prosecution</a:t>
            </a:r>
          </a:p>
          <a:p>
            <a:pPr lvl="1"/>
            <a:r>
              <a:rPr lang="en-NZ" dirty="0"/>
              <a:t>industry type</a:t>
            </a:r>
          </a:p>
          <a:p>
            <a:pPr lvl="1"/>
            <a:r>
              <a:rPr lang="en-NZ" dirty="0"/>
              <a:t>prison</a:t>
            </a:r>
          </a:p>
          <a:p>
            <a:pPr lvl="1"/>
            <a:r>
              <a:rPr lang="en-NZ" dirty="0"/>
              <a:t>Age</a:t>
            </a:r>
          </a:p>
          <a:p>
            <a:r>
              <a:rPr lang="en-NZ" dirty="0"/>
              <a:t>Medium</a:t>
            </a:r>
          </a:p>
          <a:p>
            <a:pPr lvl="1"/>
            <a:r>
              <a:rPr lang="en-NZ" dirty="0"/>
              <a:t>industry type</a:t>
            </a:r>
          </a:p>
          <a:p>
            <a:pPr lvl="1"/>
            <a:r>
              <a:rPr lang="en-NZ" dirty="0"/>
              <a:t>outstanding returns</a:t>
            </a:r>
          </a:p>
          <a:p>
            <a:pPr lvl="1"/>
            <a:r>
              <a:rPr lang="en-NZ" dirty="0"/>
              <a:t>outstanding debt</a:t>
            </a:r>
          </a:p>
          <a:p>
            <a:pPr lvl="1"/>
            <a:r>
              <a:rPr lang="en-NZ" dirty="0"/>
              <a:t>invalid address</a:t>
            </a:r>
          </a:p>
          <a:p>
            <a:pPr lvl="1"/>
            <a:r>
              <a:rPr lang="en-NZ" dirty="0"/>
              <a:t>debt relief</a:t>
            </a:r>
          </a:p>
          <a:p>
            <a:r>
              <a:rPr lang="en-NZ" dirty="0"/>
              <a:t>Low</a:t>
            </a:r>
          </a:p>
          <a:p>
            <a:pPr lvl="1"/>
            <a:r>
              <a:rPr lang="en-NZ" dirty="0"/>
              <a:t>If not med or high</a:t>
            </a:r>
          </a:p>
          <a:p>
            <a:endParaRPr lang="en-NZ" dirty="0"/>
          </a:p>
          <a:p>
            <a:endParaRPr lang="en-NZ" dirty="0"/>
          </a:p>
        </p:txBody>
      </p:sp>
      <p:sp>
        <p:nvSpPr>
          <p:cNvPr id="4" name="Slide Number Placeholder 3"/>
          <p:cNvSpPr>
            <a:spLocks noGrp="1"/>
          </p:cNvSpPr>
          <p:nvPr>
            <p:ph type="sldNum" sz="quarter" idx="5"/>
          </p:nvPr>
        </p:nvSpPr>
        <p:spPr/>
        <p:txBody>
          <a:bodyPr/>
          <a:lstStyle/>
          <a:p>
            <a:fld id="{526B5FEA-D04B-4ED8-834A-A201CC75694F}" type="slidenum">
              <a:rPr lang="en-NZ" smtClean="0"/>
              <a:t>6</a:t>
            </a:fld>
            <a:endParaRPr lang="en-NZ"/>
          </a:p>
        </p:txBody>
      </p:sp>
    </p:spTree>
    <p:extLst>
      <p:ext uri="{BB962C8B-B14F-4D97-AF65-F5344CB8AC3E}">
        <p14:creationId xmlns:p14="http://schemas.microsoft.com/office/powerpoint/2010/main" val="1698720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Lizzy.</a:t>
            </a:r>
          </a:p>
          <a:p>
            <a:r>
              <a:rPr lang="en-NZ" dirty="0" err="1"/>
              <a:t>Todo</a:t>
            </a:r>
            <a:r>
              <a:rPr lang="en-NZ" dirty="0"/>
              <a:t> – New image</a:t>
            </a:r>
          </a:p>
          <a:p>
            <a:endParaRPr lang="en-NZ" dirty="0"/>
          </a:p>
          <a:p>
            <a:r>
              <a:rPr lang="en-NZ" dirty="0"/>
              <a:t>Intro into covid by talking about online seminar</a:t>
            </a:r>
          </a:p>
        </p:txBody>
      </p:sp>
      <p:sp>
        <p:nvSpPr>
          <p:cNvPr id="4" name="Slide Number Placeholder 3"/>
          <p:cNvSpPr>
            <a:spLocks noGrp="1"/>
          </p:cNvSpPr>
          <p:nvPr>
            <p:ph type="sldNum" sz="quarter" idx="5"/>
          </p:nvPr>
        </p:nvSpPr>
        <p:spPr/>
        <p:txBody>
          <a:bodyPr/>
          <a:lstStyle/>
          <a:p>
            <a:fld id="{526B5FEA-D04B-4ED8-834A-A201CC75694F}" type="slidenum">
              <a:rPr lang="en-NZ" smtClean="0"/>
              <a:t>7</a:t>
            </a:fld>
            <a:endParaRPr lang="en-NZ"/>
          </a:p>
        </p:txBody>
      </p:sp>
    </p:spTree>
    <p:extLst>
      <p:ext uri="{BB962C8B-B14F-4D97-AF65-F5344CB8AC3E}">
        <p14:creationId xmlns:p14="http://schemas.microsoft.com/office/powerpoint/2010/main" val="25992476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Julia.</a:t>
            </a:r>
          </a:p>
          <a:p>
            <a:endParaRPr lang="en-NZ" dirty="0"/>
          </a:p>
          <a:p>
            <a:r>
              <a:rPr lang="en-NZ" dirty="0"/>
              <a:t>Past few years everyone has been hit hard with COVID-19. During that time everyone around the world had to address how to handle it. </a:t>
            </a:r>
          </a:p>
          <a:p>
            <a:endParaRPr lang="en-NZ" dirty="0"/>
          </a:p>
          <a:p>
            <a:r>
              <a:rPr lang="en-NZ" dirty="0"/>
              <a:t>In NZ there were a number of different initiatives implemented to assist during the trying time. The goal of these initiative was to get money to those who were hit hard by the restrictions put in place because of COVID</a:t>
            </a:r>
          </a:p>
          <a:p>
            <a:endParaRPr lang="en-NZ" dirty="0"/>
          </a:p>
          <a:p>
            <a:r>
              <a:rPr lang="en-NZ" dirty="0"/>
              <a:t>CSP – Covid-19 Support Payment: Payment to help support ongoing businesses and organisations who experience a drop in revenue of 40% due to</a:t>
            </a:r>
          </a:p>
          <a:p>
            <a:r>
              <a:rPr lang="en-NZ" dirty="0"/>
              <a:t>	COVID in the community</a:t>
            </a:r>
          </a:p>
          <a:p>
            <a:r>
              <a:rPr lang="en-NZ" dirty="0"/>
              <a:t>	Legislative measures taken because of COVID</a:t>
            </a:r>
          </a:p>
          <a:p>
            <a:r>
              <a:rPr lang="en-NZ" dirty="0"/>
              <a:t>SBC – Business Loan – Small business cashflow scheme: A loan to support small to medium business and organisations in need of assistance due to COVID</a:t>
            </a:r>
          </a:p>
          <a:p>
            <a:r>
              <a:rPr lang="en-NZ" dirty="0"/>
              <a:t>RSP – Resurgent Support Payment: Multi payment to help support ongoing businesses and organisations who experience a drop in revenue of 30% due to elevated restrictions </a:t>
            </a:r>
          </a:p>
          <a:p>
            <a:r>
              <a:rPr lang="en-NZ" dirty="0"/>
              <a:t>	Went through many </a:t>
            </a:r>
            <a:r>
              <a:rPr lang="en-NZ" dirty="0" err="1"/>
              <a:t>interations</a:t>
            </a:r>
            <a:r>
              <a:rPr lang="en-NZ" dirty="0"/>
              <a:t> to get to the end state. Was the first initiative that was using the DS hotness…</a:t>
            </a:r>
          </a:p>
          <a:p>
            <a:endParaRPr lang="en-NZ" dirty="0"/>
          </a:p>
          <a:p>
            <a:r>
              <a:rPr lang="en-NZ" dirty="0"/>
              <a:t>Along side those initiatives there was a need for </a:t>
            </a:r>
          </a:p>
          <a:p>
            <a:r>
              <a:rPr lang="en-NZ" dirty="0"/>
              <a:t>	Quick and innovative solutions</a:t>
            </a:r>
          </a:p>
          <a:p>
            <a:r>
              <a:rPr lang="en-NZ" dirty="0"/>
              <a:t>	Ability to auto approve applications – Flag high risk</a:t>
            </a:r>
          </a:p>
          <a:p>
            <a:r>
              <a:rPr lang="en-NZ" dirty="0"/>
              <a:t>	Send automated request for information</a:t>
            </a:r>
          </a:p>
          <a:p>
            <a:endParaRPr lang="en-NZ" dirty="0"/>
          </a:p>
          <a:p>
            <a:r>
              <a:rPr lang="en-NZ" dirty="0"/>
              <a:t>To assist with these IR has implemented many different solutions. These solutions can be used in more than just these COVID initiatives. </a:t>
            </a:r>
          </a:p>
          <a:p>
            <a:endParaRPr lang="en-NZ" dirty="0"/>
          </a:p>
          <a:p>
            <a:endParaRPr lang="en-NZ" dirty="0"/>
          </a:p>
        </p:txBody>
      </p:sp>
      <p:sp>
        <p:nvSpPr>
          <p:cNvPr id="4" name="Slide Number Placeholder 3"/>
          <p:cNvSpPr>
            <a:spLocks noGrp="1"/>
          </p:cNvSpPr>
          <p:nvPr>
            <p:ph type="sldNum" sz="quarter" idx="5"/>
          </p:nvPr>
        </p:nvSpPr>
        <p:spPr/>
        <p:txBody>
          <a:bodyPr/>
          <a:lstStyle/>
          <a:p>
            <a:fld id="{526B5FEA-D04B-4ED8-834A-A201CC75694F}" type="slidenum">
              <a:rPr lang="en-NZ" smtClean="0"/>
              <a:t>8</a:t>
            </a:fld>
            <a:endParaRPr lang="en-NZ"/>
          </a:p>
        </p:txBody>
      </p:sp>
    </p:spTree>
    <p:extLst>
      <p:ext uri="{BB962C8B-B14F-4D97-AF65-F5344CB8AC3E}">
        <p14:creationId xmlns:p14="http://schemas.microsoft.com/office/powerpoint/2010/main" val="803790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Julia.</a:t>
            </a:r>
          </a:p>
          <a:p>
            <a:endParaRPr lang="en-NZ" dirty="0"/>
          </a:p>
          <a:p>
            <a:r>
              <a:rPr lang="en-NZ" dirty="0"/>
              <a:t>With the COVID initiatives applications needed to be reviewed as quickly and accurately as possible. </a:t>
            </a:r>
          </a:p>
          <a:p>
            <a:endParaRPr lang="en-NZ" dirty="0"/>
          </a:p>
          <a:p>
            <a:r>
              <a:rPr lang="en-NZ" dirty="0"/>
              <a:t>Process – </a:t>
            </a:r>
          </a:p>
          <a:p>
            <a:r>
              <a:rPr lang="en-NZ" dirty="0"/>
              <a:t>Customer applied (submitting relevant information), automated checks, flag risky applications (a list of checks), non flagged applications were auto approved</a:t>
            </a:r>
          </a:p>
          <a:p>
            <a:r>
              <a:rPr lang="en-NZ" dirty="0"/>
              <a:t>The upfront checks were done with the use of decision support. DS was built to do a series of checks for the submitting entity.</a:t>
            </a:r>
          </a:p>
          <a:p>
            <a:endParaRPr lang="en-NZ" dirty="0"/>
          </a:p>
          <a:p>
            <a:r>
              <a:rPr lang="en-NZ" dirty="0"/>
              <a:t>When specific checks returned true either an auto message was sent or they were kicked for manual review</a:t>
            </a:r>
          </a:p>
          <a:p>
            <a:endParaRPr lang="en-NZ" dirty="0"/>
          </a:p>
          <a:p>
            <a:r>
              <a:rPr lang="en-NZ" dirty="0"/>
              <a:t>The auto web message is a request for information – Based on the reviews that are triggered the web message will go out to the web log on that submitted the application. </a:t>
            </a:r>
          </a:p>
          <a:p>
            <a:endParaRPr lang="en-NZ" dirty="0"/>
          </a:p>
          <a:p>
            <a:r>
              <a:rPr lang="en-NZ" dirty="0"/>
              <a:t>A big plus of using DS was the ability to simply make adjustments and publish the plan in real time</a:t>
            </a:r>
          </a:p>
          <a:p>
            <a:r>
              <a:rPr lang="en-NZ" dirty="0"/>
              <a:t>-With duplicate IDs the organisation was able to identify a more efficient way to handle this situation. This check was updated to be an upfront check in the web request instead of a back end check. </a:t>
            </a:r>
          </a:p>
          <a:p>
            <a:endParaRPr lang="en-NZ" dirty="0"/>
          </a:p>
          <a:p>
            <a:r>
              <a:rPr lang="en-NZ" dirty="0"/>
              <a:t>Speak to the stats – Filter out cases that were approved by batch</a:t>
            </a:r>
          </a:p>
          <a:p>
            <a:r>
              <a:rPr lang="en-NZ" dirty="0"/>
              <a:t>RSP – was during a hard lockdown</a:t>
            </a:r>
          </a:p>
        </p:txBody>
      </p:sp>
      <p:sp>
        <p:nvSpPr>
          <p:cNvPr id="4" name="Slide Number Placeholder 3"/>
          <p:cNvSpPr>
            <a:spLocks noGrp="1"/>
          </p:cNvSpPr>
          <p:nvPr>
            <p:ph type="sldNum" sz="quarter" idx="5"/>
          </p:nvPr>
        </p:nvSpPr>
        <p:spPr/>
        <p:txBody>
          <a:bodyPr/>
          <a:lstStyle/>
          <a:p>
            <a:fld id="{526B5FEA-D04B-4ED8-834A-A201CC75694F}" type="slidenum">
              <a:rPr lang="en-NZ" smtClean="0"/>
              <a:t>9</a:t>
            </a:fld>
            <a:endParaRPr lang="en-NZ"/>
          </a:p>
        </p:txBody>
      </p:sp>
    </p:spTree>
    <p:extLst>
      <p:ext uri="{BB962C8B-B14F-4D97-AF65-F5344CB8AC3E}">
        <p14:creationId xmlns:p14="http://schemas.microsoft.com/office/powerpoint/2010/main" val="18149641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4A4E1AB0-6DC4-5244-AA2F-71C19E3C8E9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p:nvPr>
        </p:nvSpPr>
        <p:spPr>
          <a:xfrm>
            <a:off x="732991" y="1592431"/>
            <a:ext cx="8961657" cy="1646302"/>
          </a:xfrm>
          <a:effectLst>
            <a:outerShdw blurRad="50800" dist="38100" dir="2700000" algn="tl" rotWithShape="0">
              <a:prstClr val="black">
                <a:alpha val="40000"/>
              </a:prstClr>
            </a:outerShdw>
          </a:effectLst>
        </p:spPr>
        <p:txBody>
          <a:bodyPr anchor="b">
            <a:noAutofit/>
          </a:bodyPr>
          <a:lstStyle>
            <a:lvl1pPr algn="l">
              <a:defRPr sz="4800" b="1" i="0">
                <a:solidFill>
                  <a:schemeClr val="bg2"/>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732991" y="3244788"/>
            <a:ext cx="7981085" cy="1096899"/>
          </a:xfrm>
        </p:spPr>
        <p:txBody>
          <a:bodyPr anchor="t"/>
          <a:lstStyle>
            <a:lvl1pPr marL="0" indent="0" algn="l">
              <a:buNone/>
              <a:defRPr b="0" i="1">
                <a:solidFill>
                  <a:schemeClr val="bg2"/>
                </a:solidFill>
                <a:latin typeface="Century Gothic" panose="020B0502020202020204" pitchFamily="34" charset="0"/>
                <a:ea typeface="Century Gothic" panose="020B0502020202020204" pitchFamily="34" charset="0"/>
                <a:cs typeface="Century Gothic" panose="020B0502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cxnSp>
        <p:nvCxnSpPr>
          <p:cNvPr id="7" name="Straight Connector 6">
            <a:extLst>
              <a:ext uri="{FF2B5EF4-FFF2-40B4-BE49-F238E27FC236}">
                <a16:creationId xmlns:a16="http://schemas.microsoft.com/office/drawing/2014/main" id="{146B7C6A-0E4F-B84C-A7CE-50F6842B20E2}"/>
              </a:ext>
            </a:extLst>
          </p:cNvPr>
          <p:cNvCxnSpPr/>
          <p:nvPr userDrawn="1"/>
        </p:nvCxnSpPr>
        <p:spPr>
          <a:xfrm>
            <a:off x="29028" y="0"/>
            <a:ext cx="0" cy="685800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descr="Text, logo&#10;&#10;Description automatically generated">
            <a:extLst>
              <a:ext uri="{FF2B5EF4-FFF2-40B4-BE49-F238E27FC236}">
                <a16:creationId xmlns:a16="http://schemas.microsoft.com/office/drawing/2014/main" id="{78807337-1E00-F840-8F11-BA4E2649CE4D}"/>
              </a:ext>
            </a:extLst>
          </p:cNvPr>
          <p:cNvPicPr>
            <a:picLocks noChangeAspect="1"/>
          </p:cNvPicPr>
          <p:nvPr userDrawn="1"/>
        </p:nvPicPr>
        <p:blipFill>
          <a:blip r:embed="rId3"/>
          <a:stretch>
            <a:fillRect/>
          </a:stretch>
        </p:blipFill>
        <p:spPr>
          <a:xfrm>
            <a:off x="840097" y="4756563"/>
            <a:ext cx="5295900" cy="1498600"/>
          </a:xfrm>
          <a:prstGeom prst="rect">
            <a:avLst/>
          </a:prstGeom>
        </p:spPr>
      </p:pic>
      <p:cxnSp>
        <p:nvCxnSpPr>
          <p:cNvPr id="11" name="Straight Connector 10">
            <a:extLst>
              <a:ext uri="{FF2B5EF4-FFF2-40B4-BE49-F238E27FC236}">
                <a16:creationId xmlns:a16="http://schemas.microsoft.com/office/drawing/2014/main" id="{932F1937-3233-F545-8732-EE7C530223FC}"/>
              </a:ext>
            </a:extLst>
          </p:cNvPr>
          <p:cNvCxnSpPr/>
          <p:nvPr userDrawn="1"/>
        </p:nvCxnSpPr>
        <p:spPr>
          <a:xfrm>
            <a:off x="883938" y="4341687"/>
            <a:ext cx="896166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026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0435" y="1789036"/>
            <a:ext cx="2981855" cy="802412"/>
          </a:xfrm>
          <a:solidFill>
            <a:schemeClr val="accent4"/>
          </a:solidFill>
        </p:spPr>
        <p:txBody>
          <a:bodyPr anchor="ctr" anchorCtr="0">
            <a:noAutofit/>
          </a:bodyPr>
          <a:lstStyle>
            <a:lvl1pPr marL="0" indent="0" algn="ctr">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0435" y="2591448"/>
            <a:ext cx="2981855" cy="3304117"/>
          </a:xfrm>
        </p:spPr>
        <p:txBody>
          <a:bodyPr>
            <a:normAutofit/>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a:extLst>
              <a:ext uri="{FF2B5EF4-FFF2-40B4-BE49-F238E27FC236}">
                <a16:creationId xmlns:a16="http://schemas.microsoft.com/office/drawing/2014/main" id="{3CD5D0AD-C695-954E-988E-E3BFAC882943}"/>
              </a:ext>
            </a:extLst>
          </p:cNvPr>
          <p:cNvSpPr>
            <a:spLocks noGrp="1"/>
          </p:cNvSpPr>
          <p:nvPr>
            <p:ph type="body" idx="10"/>
          </p:nvPr>
        </p:nvSpPr>
        <p:spPr>
          <a:xfrm>
            <a:off x="4135803" y="1789036"/>
            <a:ext cx="2981855" cy="802412"/>
          </a:xfrm>
          <a:solidFill>
            <a:schemeClr val="accent5"/>
          </a:solidFill>
        </p:spPr>
        <p:txBody>
          <a:bodyPr vert="horz" lIns="91440" tIns="45720" rIns="91440" bIns="45720" rtlCol="0" anchor="ctr" anchorCtr="0">
            <a:noAutofit/>
          </a:bodyPr>
          <a:lstStyle>
            <a:lvl1pPr algn="ctr">
              <a:defRPr lang="en-US" sz="2400" b="1">
                <a:solidFill>
                  <a:schemeClr val="bg1"/>
                </a:solidFill>
                <a:latin typeface="+mj-lt"/>
              </a:defRPr>
            </a:lvl1pPr>
          </a:lstStyle>
          <a:p>
            <a:pPr marL="0" lvl="0" indent="0">
              <a:buNone/>
            </a:pPr>
            <a:r>
              <a:rPr lang="en-US"/>
              <a:t>Click to edit Master text styles</a:t>
            </a:r>
          </a:p>
        </p:txBody>
      </p:sp>
      <p:sp>
        <p:nvSpPr>
          <p:cNvPr id="8" name="Content Placeholder 3">
            <a:extLst>
              <a:ext uri="{FF2B5EF4-FFF2-40B4-BE49-F238E27FC236}">
                <a16:creationId xmlns:a16="http://schemas.microsoft.com/office/drawing/2014/main" id="{8BF8C91B-7222-7C43-99FA-678AB985FB9A}"/>
              </a:ext>
            </a:extLst>
          </p:cNvPr>
          <p:cNvSpPr>
            <a:spLocks noGrp="1"/>
          </p:cNvSpPr>
          <p:nvPr>
            <p:ph sz="half" idx="11"/>
          </p:nvPr>
        </p:nvSpPr>
        <p:spPr>
          <a:xfrm>
            <a:off x="4135803" y="2591448"/>
            <a:ext cx="2981855"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2">
            <a:extLst>
              <a:ext uri="{FF2B5EF4-FFF2-40B4-BE49-F238E27FC236}">
                <a16:creationId xmlns:a16="http://schemas.microsoft.com/office/drawing/2014/main" id="{AB90A40A-A98A-304C-9F87-0552DEE58A7E}"/>
              </a:ext>
            </a:extLst>
          </p:cNvPr>
          <p:cNvSpPr>
            <a:spLocks noGrp="1"/>
          </p:cNvSpPr>
          <p:nvPr>
            <p:ph type="body" idx="12"/>
          </p:nvPr>
        </p:nvSpPr>
        <p:spPr>
          <a:xfrm>
            <a:off x="7761171" y="1789036"/>
            <a:ext cx="2981855" cy="802412"/>
          </a:xfrm>
          <a:solidFill>
            <a:schemeClr val="tx2"/>
          </a:solidFill>
        </p:spPr>
        <p:txBody>
          <a:bodyPr vert="horz" lIns="91440" tIns="45720" rIns="91440" bIns="45720" rtlCol="0" anchor="ctr" anchorCtr="0">
            <a:noAutofit/>
          </a:bodyPr>
          <a:lstStyle>
            <a:lvl1pPr algn="ctr">
              <a:defRPr lang="en-US" sz="2400" b="1">
                <a:solidFill>
                  <a:schemeClr val="bg1"/>
                </a:solidFill>
                <a:latin typeface="+mj-lt"/>
              </a:defRPr>
            </a:lvl1pPr>
          </a:lstStyle>
          <a:p>
            <a:pPr marL="0" lvl="0" indent="0">
              <a:buNone/>
            </a:pPr>
            <a:r>
              <a:rPr lang="en-US"/>
              <a:t>Click to edit Master text styles</a:t>
            </a:r>
          </a:p>
        </p:txBody>
      </p:sp>
      <p:sp>
        <p:nvSpPr>
          <p:cNvPr id="10" name="Content Placeholder 3">
            <a:extLst>
              <a:ext uri="{FF2B5EF4-FFF2-40B4-BE49-F238E27FC236}">
                <a16:creationId xmlns:a16="http://schemas.microsoft.com/office/drawing/2014/main" id="{4406F03D-7065-3644-999A-E39DADD777A9}"/>
              </a:ext>
            </a:extLst>
          </p:cNvPr>
          <p:cNvSpPr>
            <a:spLocks noGrp="1"/>
          </p:cNvSpPr>
          <p:nvPr>
            <p:ph sz="half" idx="13"/>
          </p:nvPr>
        </p:nvSpPr>
        <p:spPr>
          <a:xfrm>
            <a:off x="7761171" y="2591448"/>
            <a:ext cx="2981855" cy="3304117"/>
          </a:xfrm>
        </p:spPr>
        <p:txBody>
          <a:bodyPr>
            <a:normAutofit/>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Footer Placeholder 4">
            <a:extLst>
              <a:ext uri="{FF2B5EF4-FFF2-40B4-BE49-F238E27FC236}">
                <a16:creationId xmlns:a16="http://schemas.microsoft.com/office/drawing/2014/main" id="{D67AB925-2EBD-3A44-A93A-A0A059257C68}"/>
              </a:ext>
            </a:extLst>
          </p:cNvPr>
          <p:cNvSpPr txBox="1">
            <a:spLocks/>
          </p:cNvSpPr>
          <p:nvPr userDrawn="1"/>
        </p:nvSpPr>
        <p:spPr>
          <a:xfrm>
            <a:off x="10032676" y="6319671"/>
            <a:ext cx="1853351" cy="438482"/>
          </a:xfrm>
          <a:prstGeom prst="rect">
            <a:avLst/>
          </a:prstGeom>
        </p:spPr>
        <p:txBody>
          <a:bodyPr anchor="b"/>
          <a:lstStyle>
            <a:defPPr>
              <a:defRPr lang="en-US"/>
            </a:defPPr>
            <a:lvl1pPr marL="0" algn="l" defTabSz="457200" rtl="0" eaLnBrk="1" latinLnBrk="0" hangingPunct="1">
              <a:defRPr sz="900" b="0" i="1" kern="1200">
                <a:solidFill>
                  <a:srgbClr val="0066B3"/>
                </a:solidFill>
                <a:latin typeface="Century Gothic" charset="0"/>
                <a:ea typeface="Century Gothic" charset="0"/>
                <a:cs typeface="Century Gothic"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dirty="0">
                <a:solidFill>
                  <a:schemeClr val="tx2"/>
                </a:solidFill>
                <a:latin typeface="Century Gothic" panose="020B0502020202020204" pitchFamily="34" charset="0"/>
              </a:rPr>
              <a:t>Proprietary &amp; Confidential</a:t>
            </a:r>
          </a:p>
          <a:p>
            <a:pPr algn="r"/>
            <a:endParaRPr lang="en-US" dirty="0">
              <a:solidFill>
                <a:schemeClr val="tx2"/>
              </a:solidFill>
              <a:latin typeface="+mn-lt"/>
            </a:endParaRPr>
          </a:p>
        </p:txBody>
      </p:sp>
      <p:cxnSp>
        <p:nvCxnSpPr>
          <p:cNvPr id="14" name="Straight Connector 13">
            <a:extLst>
              <a:ext uri="{FF2B5EF4-FFF2-40B4-BE49-F238E27FC236}">
                <a16:creationId xmlns:a16="http://schemas.microsoft.com/office/drawing/2014/main" id="{EA29FB5D-DDAB-714D-AC2F-A52848422444}"/>
              </a:ext>
            </a:extLst>
          </p:cNvPr>
          <p:cNvCxnSpPr/>
          <p:nvPr userDrawn="1"/>
        </p:nvCxnSpPr>
        <p:spPr>
          <a:xfrm>
            <a:off x="29028" y="0"/>
            <a:ext cx="0" cy="685800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5AAFC5BE-CD47-9846-980B-9049FFFFBD40}"/>
              </a:ext>
            </a:extLst>
          </p:cNvPr>
          <p:cNvSpPr>
            <a:spLocks noGrp="1"/>
          </p:cNvSpPr>
          <p:nvPr>
            <p:ph type="title"/>
          </p:nvPr>
        </p:nvSpPr>
        <p:spPr>
          <a:xfrm>
            <a:off x="510435" y="270137"/>
            <a:ext cx="10232591" cy="914400"/>
          </a:xfrm>
        </p:spPr>
        <p:txBody>
          <a:bodyPr>
            <a:norm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358272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4C0DE131-456E-3E41-AAEE-B6C14DF2ED75}"/>
              </a:ext>
            </a:extLst>
          </p:cNvPr>
          <p:cNvPicPr>
            <a:picLocks noChangeAspect="1"/>
          </p:cNvPicPr>
          <p:nvPr userDrawn="1"/>
        </p:nvPicPr>
        <p:blipFill>
          <a:blip r:embed="rId2"/>
          <a:stretch>
            <a:fillRect/>
          </a:stretch>
        </p:blipFill>
        <p:spPr>
          <a:xfrm>
            <a:off x="29028" y="0"/>
            <a:ext cx="1435100" cy="6858000"/>
          </a:xfrm>
          <a:prstGeom prst="rect">
            <a:avLst/>
          </a:prstGeom>
        </p:spPr>
      </p:pic>
      <p:sp>
        <p:nvSpPr>
          <p:cNvPr id="4" name="Footer Placeholder 4">
            <a:extLst>
              <a:ext uri="{FF2B5EF4-FFF2-40B4-BE49-F238E27FC236}">
                <a16:creationId xmlns:a16="http://schemas.microsoft.com/office/drawing/2014/main" id="{BA8BA117-C06F-094C-9CA7-069A15D66E33}"/>
              </a:ext>
            </a:extLst>
          </p:cNvPr>
          <p:cNvSpPr txBox="1">
            <a:spLocks/>
          </p:cNvSpPr>
          <p:nvPr/>
        </p:nvSpPr>
        <p:spPr>
          <a:xfrm>
            <a:off x="10032676" y="6319671"/>
            <a:ext cx="1853351" cy="438482"/>
          </a:xfrm>
          <a:prstGeom prst="rect">
            <a:avLst/>
          </a:prstGeom>
        </p:spPr>
        <p:txBody>
          <a:bodyPr anchor="b"/>
          <a:lstStyle>
            <a:defPPr>
              <a:defRPr lang="en-US"/>
            </a:defPPr>
            <a:lvl1pPr marL="0" algn="l" defTabSz="457200" rtl="0" eaLnBrk="1" latinLnBrk="0" hangingPunct="1">
              <a:defRPr sz="900" b="0" i="1" kern="1200">
                <a:solidFill>
                  <a:srgbClr val="0066B3"/>
                </a:solidFill>
                <a:latin typeface="Century Gothic" charset="0"/>
                <a:ea typeface="Century Gothic" charset="0"/>
                <a:cs typeface="Century Gothic"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dirty="0">
                <a:solidFill>
                  <a:schemeClr val="tx2"/>
                </a:solidFill>
                <a:latin typeface="Century Gothic" panose="020B0502020202020204" pitchFamily="34" charset="0"/>
              </a:rPr>
              <a:t>Proprietary &amp; Confidential</a:t>
            </a:r>
          </a:p>
          <a:p>
            <a:pPr algn="r"/>
            <a:endParaRPr lang="en-US" dirty="0">
              <a:solidFill>
                <a:schemeClr val="tx2"/>
              </a:solidFill>
              <a:latin typeface="+mn-lt"/>
            </a:endParaRPr>
          </a:p>
        </p:txBody>
      </p:sp>
      <p:cxnSp>
        <p:nvCxnSpPr>
          <p:cNvPr id="5" name="Straight Connector 4">
            <a:extLst>
              <a:ext uri="{FF2B5EF4-FFF2-40B4-BE49-F238E27FC236}">
                <a16:creationId xmlns:a16="http://schemas.microsoft.com/office/drawing/2014/main" id="{3DF6478E-B535-2641-8876-102ED08A64DC}"/>
              </a:ext>
            </a:extLst>
          </p:cNvPr>
          <p:cNvCxnSpPr/>
          <p:nvPr userDrawn="1"/>
        </p:nvCxnSpPr>
        <p:spPr>
          <a:xfrm>
            <a:off x="29028" y="0"/>
            <a:ext cx="0" cy="685800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descr="Text&#10;&#10;Description automatically generated">
            <a:extLst>
              <a:ext uri="{FF2B5EF4-FFF2-40B4-BE49-F238E27FC236}">
                <a16:creationId xmlns:a16="http://schemas.microsoft.com/office/drawing/2014/main" id="{6756F335-1600-E742-B3F9-637819A7651C}"/>
              </a:ext>
            </a:extLst>
          </p:cNvPr>
          <p:cNvPicPr>
            <a:picLocks noChangeAspect="1"/>
          </p:cNvPicPr>
          <p:nvPr userDrawn="1"/>
        </p:nvPicPr>
        <p:blipFill>
          <a:blip r:embed="rId3"/>
          <a:stretch>
            <a:fillRect/>
          </a:stretch>
        </p:blipFill>
        <p:spPr>
          <a:xfrm>
            <a:off x="124905" y="6246564"/>
            <a:ext cx="1301645" cy="584696"/>
          </a:xfrm>
          <a:prstGeom prst="rect">
            <a:avLst/>
          </a:prstGeom>
        </p:spPr>
      </p:pic>
      <p:sp>
        <p:nvSpPr>
          <p:cNvPr id="10" name="Title 1">
            <a:extLst>
              <a:ext uri="{FF2B5EF4-FFF2-40B4-BE49-F238E27FC236}">
                <a16:creationId xmlns:a16="http://schemas.microsoft.com/office/drawing/2014/main" id="{0A44C775-2CDA-694B-B6BB-91A8BB0623B2}"/>
              </a:ext>
            </a:extLst>
          </p:cNvPr>
          <p:cNvSpPr>
            <a:spLocks noGrp="1"/>
          </p:cNvSpPr>
          <p:nvPr>
            <p:ph type="title"/>
          </p:nvPr>
        </p:nvSpPr>
        <p:spPr>
          <a:xfrm>
            <a:off x="1653435" y="136525"/>
            <a:ext cx="10232591" cy="914400"/>
          </a:xfrm>
        </p:spPr>
        <p:txBody>
          <a:bodyPr>
            <a:normAutofit/>
          </a:bodyPr>
          <a:lstStyle>
            <a:lvl1pPr>
              <a:defRPr sz="3600"/>
            </a:lvl1pPr>
          </a:lstStyle>
          <a:p>
            <a:r>
              <a:rPr lang="en-US"/>
              <a:t>Click to edit Master title style</a:t>
            </a:r>
            <a:endParaRPr lang="en-US" dirty="0"/>
          </a:p>
        </p:txBody>
      </p:sp>
      <p:sp>
        <p:nvSpPr>
          <p:cNvPr id="11" name="Content Placeholder 2">
            <a:extLst>
              <a:ext uri="{FF2B5EF4-FFF2-40B4-BE49-F238E27FC236}">
                <a16:creationId xmlns:a16="http://schemas.microsoft.com/office/drawing/2014/main" id="{9A768F80-9FE7-8044-950C-90FD0E6E4D18}"/>
              </a:ext>
            </a:extLst>
          </p:cNvPr>
          <p:cNvSpPr>
            <a:spLocks noGrp="1"/>
          </p:cNvSpPr>
          <p:nvPr>
            <p:ph idx="1"/>
          </p:nvPr>
        </p:nvSpPr>
        <p:spPr>
          <a:xfrm>
            <a:off x="1653435" y="1276681"/>
            <a:ext cx="10232592" cy="49362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29625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animEffect transition="in" filter="fade">
                                      <p:cBhvr>
                                        <p:cTn id="25" dur="500"/>
                                        <p:tgtEl>
                                          <p:spTgt spid="11">
                                            <p:txEl>
                                              <p:pRg st="1" end="1"/>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xEl>
                                              <p:pRg st="2" end="2"/>
                                            </p:txEl>
                                          </p:spTgt>
                                        </p:tgtEl>
                                        <p:attrNameLst>
                                          <p:attrName>style.visibility</p:attrName>
                                        </p:attrNameLst>
                                      </p:cBhvr>
                                      <p:to>
                                        <p:strVal val="visible"/>
                                      </p:to>
                                    </p:set>
                                    <p:animEffect transition="in" filter="fade">
                                      <p:cBhvr>
                                        <p:cTn id="28" dur="500"/>
                                        <p:tgtEl>
                                          <p:spTgt spid="11">
                                            <p:txEl>
                                              <p:pRg st="2" end="2"/>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xEl>
                                              <p:pRg st="3" end="3"/>
                                            </p:txEl>
                                          </p:spTgt>
                                        </p:tgtEl>
                                        <p:attrNameLst>
                                          <p:attrName>style.visibility</p:attrName>
                                        </p:attrNameLst>
                                      </p:cBhvr>
                                      <p:to>
                                        <p:strVal val="visible"/>
                                      </p:to>
                                    </p:set>
                                    <p:animEffect transition="in" filter="fade">
                                      <p:cBhvr>
                                        <p:cTn id="31" dur="500"/>
                                        <p:tgtEl>
                                          <p:spTgt spid="11">
                                            <p:txEl>
                                              <p:pRg st="3" end="3"/>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xEl>
                                              <p:pRg st="4" end="4"/>
                                            </p:txEl>
                                          </p:spTgt>
                                        </p:tgtEl>
                                        <p:attrNameLst>
                                          <p:attrName>style.visibility</p:attrName>
                                        </p:attrNameLst>
                                      </p:cBhvr>
                                      <p:to>
                                        <p:strVal val="visible"/>
                                      </p:to>
                                    </p:set>
                                    <p:animEffect transition="in" filter="fade">
                                      <p:cBhvr>
                                        <p:cTn id="34"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No-Log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0673" y="136525"/>
            <a:ext cx="8696121" cy="914400"/>
          </a:xfrm>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218959" y="1276681"/>
            <a:ext cx="10170458" cy="49362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descr="Background pattern&#10;&#10;Description automatically generated">
            <a:extLst>
              <a:ext uri="{FF2B5EF4-FFF2-40B4-BE49-F238E27FC236}">
                <a16:creationId xmlns:a16="http://schemas.microsoft.com/office/drawing/2014/main" id="{761CDF7A-FED4-0849-90DB-76D3497A7180}"/>
              </a:ext>
            </a:extLst>
          </p:cNvPr>
          <p:cNvPicPr>
            <a:picLocks noChangeAspect="1"/>
          </p:cNvPicPr>
          <p:nvPr userDrawn="1"/>
        </p:nvPicPr>
        <p:blipFill>
          <a:blip r:embed="rId2"/>
          <a:stretch>
            <a:fillRect/>
          </a:stretch>
        </p:blipFill>
        <p:spPr>
          <a:xfrm>
            <a:off x="10756900" y="0"/>
            <a:ext cx="1435100" cy="6858000"/>
          </a:xfrm>
          <a:prstGeom prst="rect">
            <a:avLst/>
          </a:prstGeom>
        </p:spPr>
      </p:pic>
      <p:cxnSp>
        <p:nvCxnSpPr>
          <p:cNvPr id="6" name="Straight Connector 5">
            <a:extLst>
              <a:ext uri="{FF2B5EF4-FFF2-40B4-BE49-F238E27FC236}">
                <a16:creationId xmlns:a16="http://schemas.microsoft.com/office/drawing/2014/main" id="{406E0EDF-176B-B849-A12B-4E6ED72F7508}"/>
              </a:ext>
            </a:extLst>
          </p:cNvPr>
          <p:cNvCxnSpPr/>
          <p:nvPr userDrawn="1"/>
        </p:nvCxnSpPr>
        <p:spPr>
          <a:xfrm>
            <a:off x="29028" y="0"/>
            <a:ext cx="0" cy="685800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503BFFE3-5512-B00B-936A-96ADEAAE8D74}"/>
              </a:ext>
            </a:extLst>
          </p:cNvPr>
          <p:cNvSpPr txBox="1">
            <a:spLocks/>
          </p:cNvSpPr>
          <p:nvPr userDrawn="1"/>
        </p:nvSpPr>
        <p:spPr>
          <a:xfrm>
            <a:off x="8641198" y="6319671"/>
            <a:ext cx="1853351" cy="438482"/>
          </a:xfrm>
          <a:prstGeom prst="rect">
            <a:avLst/>
          </a:prstGeom>
        </p:spPr>
        <p:txBody>
          <a:bodyPr anchor="b"/>
          <a:lstStyle>
            <a:defPPr>
              <a:defRPr lang="en-US"/>
            </a:defPPr>
            <a:lvl1pPr marL="0" algn="l" defTabSz="457200" rtl="0" eaLnBrk="1" latinLnBrk="0" hangingPunct="1">
              <a:defRPr sz="900" b="0" i="1" kern="1200">
                <a:solidFill>
                  <a:srgbClr val="0066B3"/>
                </a:solidFill>
                <a:latin typeface="Century Gothic" charset="0"/>
                <a:ea typeface="Century Gothic" charset="0"/>
                <a:cs typeface="Century Gothic"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dirty="0">
                <a:solidFill>
                  <a:schemeClr val="tx2"/>
                </a:solidFill>
                <a:latin typeface="Century Gothic" panose="020B0502020202020204" pitchFamily="34" charset="0"/>
              </a:rPr>
              <a:t>Proprietary &amp; Confidential</a:t>
            </a:r>
          </a:p>
          <a:p>
            <a:pPr algn="r"/>
            <a:endParaRPr lang="en-US" dirty="0">
              <a:solidFill>
                <a:schemeClr val="tx2"/>
              </a:solidFill>
              <a:latin typeface="+mn-lt"/>
            </a:endParaRPr>
          </a:p>
        </p:txBody>
      </p:sp>
    </p:spTree>
    <p:extLst>
      <p:ext uri="{BB962C8B-B14F-4D97-AF65-F5344CB8AC3E}">
        <p14:creationId xmlns:p14="http://schemas.microsoft.com/office/powerpoint/2010/main" val="61078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500"/>
                                        <p:tgtEl>
                                          <p:spTgt spid="3">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500"/>
                                        <p:tgtEl>
                                          <p:spTgt spid="3">
                                            <p:txEl>
                                              <p:pRg st="2" end="2"/>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CD21D271-0885-1041-820C-9589C1E9C434}"/>
              </a:ext>
            </a:extLst>
          </p:cNvPr>
          <p:cNvPicPr>
            <a:picLocks noChangeAspect="1"/>
          </p:cNvPicPr>
          <p:nvPr userDrawn="1"/>
        </p:nvPicPr>
        <p:blipFill rotWithShape="1">
          <a:blip r:embed="rId2"/>
          <a:srcRect r="69384"/>
          <a:stretch/>
        </p:blipFill>
        <p:spPr>
          <a:xfrm>
            <a:off x="0" y="0"/>
            <a:ext cx="3732756" cy="6858000"/>
          </a:xfrm>
          <a:prstGeom prst="rect">
            <a:avLst/>
          </a:prstGeom>
        </p:spPr>
      </p:pic>
      <p:sp>
        <p:nvSpPr>
          <p:cNvPr id="2" name="Title 1"/>
          <p:cNvSpPr>
            <a:spLocks noGrp="1"/>
          </p:cNvSpPr>
          <p:nvPr>
            <p:ph type="title"/>
          </p:nvPr>
        </p:nvSpPr>
        <p:spPr>
          <a:xfrm>
            <a:off x="3933174" y="136525"/>
            <a:ext cx="7952854" cy="914400"/>
          </a:xfrm>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3933173" y="1276681"/>
            <a:ext cx="7952854" cy="49362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4">
            <a:extLst>
              <a:ext uri="{FF2B5EF4-FFF2-40B4-BE49-F238E27FC236}">
                <a16:creationId xmlns:a16="http://schemas.microsoft.com/office/drawing/2014/main" id="{F904AE9A-6A70-BF44-80C8-A81AD66D7051}"/>
              </a:ext>
            </a:extLst>
          </p:cNvPr>
          <p:cNvSpPr txBox="1">
            <a:spLocks/>
          </p:cNvSpPr>
          <p:nvPr userDrawn="1"/>
        </p:nvSpPr>
        <p:spPr>
          <a:xfrm>
            <a:off x="10032676" y="6438666"/>
            <a:ext cx="1853351" cy="438482"/>
          </a:xfrm>
          <a:prstGeom prst="rect">
            <a:avLst/>
          </a:prstGeom>
        </p:spPr>
        <p:txBody>
          <a:bodyPr anchor="b"/>
          <a:lstStyle>
            <a:defPPr>
              <a:defRPr lang="en-US"/>
            </a:defPPr>
            <a:lvl1pPr marL="0" algn="l" defTabSz="457200" rtl="0" eaLnBrk="1" latinLnBrk="0" hangingPunct="1">
              <a:defRPr sz="900" b="0" i="1" kern="1200">
                <a:solidFill>
                  <a:srgbClr val="0066B3"/>
                </a:solidFill>
                <a:latin typeface="Century Gothic" charset="0"/>
                <a:ea typeface="Century Gothic" charset="0"/>
                <a:cs typeface="Century Gothic"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dirty="0">
                <a:solidFill>
                  <a:schemeClr val="tx2"/>
                </a:solidFill>
                <a:latin typeface="Century Gothic" panose="020B0502020202020204" pitchFamily="34" charset="0"/>
              </a:rPr>
              <a:t>Proprietary &amp; Confidential</a:t>
            </a:r>
          </a:p>
          <a:p>
            <a:pPr algn="r"/>
            <a:endParaRPr lang="en-US" dirty="0">
              <a:solidFill>
                <a:schemeClr val="tx2"/>
              </a:solidFill>
              <a:latin typeface="+mn-lt"/>
            </a:endParaRPr>
          </a:p>
        </p:txBody>
      </p:sp>
      <p:cxnSp>
        <p:nvCxnSpPr>
          <p:cNvPr id="9" name="Straight Connector 8">
            <a:extLst>
              <a:ext uri="{FF2B5EF4-FFF2-40B4-BE49-F238E27FC236}">
                <a16:creationId xmlns:a16="http://schemas.microsoft.com/office/drawing/2014/main" id="{15662679-D755-014C-8A5C-56EE803F109F}"/>
              </a:ext>
            </a:extLst>
          </p:cNvPr>
          <p:cNvCxnSpPr/>
          <p:nvPr userDrawn="1"/>
        </p:nvCxnSpPr>
        <p:spPr>
          <a:xfrm>
            <a:off x="29028" y="0"/>
            <a:ext cx="0" cy="685800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descr="Text&#10;&#10;Description automatically generated">
            <a:extLst>
              <a:ext uri="{FF2B5EF4-FFF2-40B4-BE49-F238E27FC236}">
                <a16:creationId xmlns:a16="http://schemas.microsoft.com/office/drawing/2014/main" id="{081B5EE0-4E5B-6545-884C-D9CDEA75675B}"/>
              </a:ext>
            </a:extLst>
          </p:cNvPr>
          <p:cNvPicPr>
            <a:picLocks noChangeAspect="1"/>
          </p:cNvPicPr>
          <p:nvPr userDrawn="1"/>
        </p:nvPicPr>
        <p:blipFill>
          <a:blip r:embed="rId3"/>
          <a:stretch>
            <a:fillRect/>
          </a:stretch>
        </p:blipFill>
        <p:spPr>
          <a:xfrm>
            <a:off x="124905" y="6246564"/>
            <a:ext cx="1301645" cy="584696"/>
          </a:xfrm>
          <a:prstGeom prst="rect">
            <a:avLst/>
          </a:prstGeom>
        </p:spPr>
      </p:pic>
      <p:sp>
        <p:nvSpPr>
          <p:cNvPr id="12" name="Picture Placeholder 4">
            <a:extLst>
              <a:ext uri="{FF2B5EF4-FFF2-40B4-BE49-F238E27FC236}">
                <a16:creationId xmlns:a16="http://schemas.microsoft.com/office/drawing/2014/main" id="{D67BB439-0D61-A54C-9B34-0CCA6FAFD2F1}"/>
              </a:ext>
            </a:extLst>
          </p:cNvPr>
          <p:cNvSpPr>
            <a:spLocks noGrp="1"/>
          </p:cNvSpPr>
          <p:nvPr>
            <p:ph type="pic" sz="quarter" idx="11"/>
          </p:nvPr>
        </p:nvSpPr>
        <p:spPr>
          <a:xfrm>
            <a:off x="390710" y="2110767"/>
            <a:ext cx="2860675" cy="2860675"/>
          </a:xfrm>
        </p:spPr>
        <p:txBody>
          <a:bodyPr>
            <a:normAutofit/>
          </a:bodyPr>
          <a:lstStyle>
            <a:lvl1pPr marL="0" indent="0" algn="l">
              <a:buNone/>
              <a:defRPr sz="3200" b="1">
                <a:solidFill>
                  <a:schemeClr val="bg1"/>
                </a:solidFill>
                <a:effectLst>
                  <a:outerShdw blurRad="50800" dist="38100" dir="2700000" algn="tl" rotWithShape="0">
                    <a:prstClr val="black">
                      <a:alpha val="40000"/>
                    </a:prstClr>
                  </a:outerShdw>
                </a:effectLst>
              </a:defRPr>
            </a:lvl1pPr>
          </a:lstStyle>
          <a:p>
            <a:r>
              <a:rPr lang="en-US"/>
              <a:t>Click icon to add picture</a:t>
            </a:r>
            <a:endParaRPr lang="en-US" dirty="0"/>
          </a:p>
        </p:txBody>
      </p:sp>
    </p:spTree>
    <p:extLst>
      <p:ext uri="{BB962C8B-B14F-4D97-AF65-F5344CB8AC3E}">
        <p14:creationId xmlns:p14="http://schemas.microsoft.com/office/powerpoint/2010/main" val="6129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500"/>
                                        <p:tgtEl>
                                          <p:spTgt spid="3">
                                            <p:txEl>
                                              <p:pRg st="2" end="2"/>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500"/>
                                        <p:tgtEl>
                                          <p:spTgt spid="3">
                                            <p:txEl>
                                              <p:pRg st="3" end="3"/>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Custom Layout">
    <p:bg>
      <p:bgPr>
        <a:solidFill>
          <a:schemeClr val="bg1"/>
        </a:solidFill>
        <a:effectLst/>
      </p:bgPr>
    </p:bg>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DC3D021C-F687-974B-9FAB-18EB3CE3ADBC}"/>
              </a:ext>
            </a:extLst>
          </p:cNvPr>
          <p:cNvPicPr>
            <a:picLocks noChangeAspect="1"/>
          </p:cNvPicPr>
          <p:nvPr userDrawn="1"/>
        </p:nvPicPr>
        <p:blipFill rotWithShape="1">
          <a:blip r:embed="rId2"/>
          <a:srcRect l="1" t="72877" r="1"/>
          <a:stretch/>
        </p:blipFill>
        <p:spPr>
          <a:xfrm>
            <a:off x="73749" y="5448517"/>
            <a:ext cx="12192000" cy="1860115"/>
          </a:xfrm>
          <a:prstGeom prst="rect">
            <a:avLst/>
          </a:prstGeom>
        </p:spPr>
      </p:pic>
      <p:sp>
        <p:nvSpPr>
          <p:cNvPr id="2" name="Title 1">
            <a:extLst>
              <a:ext uri="{FF2B5EF4-FFF2-40B4-BE49-F238E27FC236}">
                <a16:creationId xmlns:a16="http://schemas.microsoft.com/office/drawing/2014/main" id="{51F72261-ED27-384B-B704-2926B2EE8947}"/>
              </a:ext>
            </a:extLst>
          </p:cNvPr>
          <p:cNvSpPr>
            <a:spLocks noGrp="1"/>
          </p:cNvSpPr>
          <p:nvPr>
            <p:ph type="title"/>
          </p:nvPr>
        </p:nvSpPr>
        <p:spPr>
          <a:xfrm>
            <a:off x="1747940" y="5523781"/>
            <a:ext cx="8696121" cy="1065856"/>
          </a:xfrm>
        </p:spPr>
        <p:txBody>
          <a:bodyPr anchor="ctr"/>
          <a:lstStyle>
            <a:lvl1pPr algn="ctr">
              <a:defRPr b="1">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5" name="Content Placeholder 4">
            <a:extLst>
              <a:ext uri="{FF2B5EF4-FFF2-40B4-BE49-F238E27FC236}">
                <a16:creationId xmlns:a16="http://schemas.microsoft.com/office/drawing/2014/main" id="{2007849C-02D0-164C-91B6-C7F9B6498240}"/>
              </a:ext>
            </a:extLst>
          </p:cNvPr>
          <p:cNvSpPr>
            <a:spLocks noGrp="1"/>
          </p:cNvSpPr>
          <p:nvPr>
            <p:ph sz="quarter" idx="11"/>
          </p:nvPr>
        </p:nvSpPr>
        <p:spPr>
          <a:xfrm>
            <a:off x="1747838" y="479425"/>
            <a:ext cx="8696325" cy="46789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4">
            <a:extLst>
              <a:ext uri="{FF2B5EF4-FFF2-40B4-BE49-F238E27FC236}">
                <a16:creationId xmlns:a16="http://schemas.microsoft.com/office/drawing/2014/main" id="{4EC7266C-2607-D64C-96C7-AA079A6CFB85}"/>
              </a:ext>
            </a:extLst>
          </p:cNvPr>
          <p:cNvSpPr txBox="1">
            <a:spLocks/>
          </p:cNvSpPr>
          <p:nvPr/>
        </p:nvSpPr>
        <p:spPr>
          <a:xfrm>
            <a:off x="10032676" y="6319671"/>
            <a:ext cx="1853351" cy="438482"/>
          </a:xfrm>
          <a:prstGeom prst="rect">
            <a:avLst/>
          </a:prstGeom>
        </p:spPr>
        <p:txBody>
          <a:bodyPr anchor="b"/>
          <a:lstStyle>
            <a:defPPr>
              <a:defRPr lang="en-US"/>
            </a:defPPr>
            <a:lvl1pPr marL="0" algn="l" defTabSz="457200" rtl="0" eaLnBrk="1" latinLnBrk="0" hangingPunct="1">
              <a:defRPr sz="900" b="0" i="1" kern="1200">
                <a:solidFill>
                  <a:srgbClr val="0066B3"/>
                </a:solidFill>
                <a:latin typeface="Century Gothic" charset="0"/>
                <a:ea typeface="Century Gothic" charset="0"/>
                <a:cs typeface="Century Gothic"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dirty="0">
                <a:solidFill>
                  <a:schemeClr val="bg1"/>
                </a:solidFill>
                <a:latin typeface="Century Gothic" panose="020B0502020202020204" pitchFamily="34" charset="0"/>
              </a:rPr>
              <a:t>Proprietary &amp; Confidential</a:t>
            </a:r>
          </a:p>
        </p:txBody>
      </p:sp>
      <p:cxnSp>
        <p:nvCxnSpPr>
          <p:cNvPr id="8" name="Straight Connector 7">
            <a:extLst>
              <a:ext uri="{FF2B5EF4-FFF2-40B4-BE49-F238E27FC236}">
                <a16:creationId xmlns:a16="http://schemas.microsoft.com/office/drawing/2014/main" id="{EA657567-259A-B245-869C-DAEC43D8AA90}"/>
              </a:ext>
            </a:extLst>
          </p:cNvPr>
          <p:cNvCxnSpPr>
            <a:cxnSpLocks/>
          </p:cNvCxnSpPr>
          <p:nvPr userDrawn="1"/>
        </p:nvCxnSpPr>
        <p:spPr>
          <a:xfrm flipH="1">
            <a:off x="0" y="5448517"/>
            <a:ext cx="12192000"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descr="Text&#10;&#10;Description automatically generated">
            <a:extLst>
              <a:ext uri="{FF2B5EF4-FFF2-40B4-BE49-F238E27FC236}">
                <a16:creationId xmlns:a16="http://schemas.microsoft.com/office/drawing/2014/main" id="{86AB4040-244D-1C47-815B-C5E298288828}"/>
              </a:ext>
            </a:extLst>
          </p:cNvPr>
          <p:cNvPicPr>
            <a:picLocks noChangeAspect="1"/>
          </p:cNvPicPr>
          <p:nvPr userDrawn="1"/>
        </p:nvPicPr>
        <p:blipFill>
          <a:blip r:embed="rId3"/>
          <a:stretch>
            <a:fillRect/>
          </a:stretch>
        </p:blipFill>
        <p:spPr>
          <a:xfrm>
            <a:off x="124905" y="6246564"/>
            <a:ext cx="1301645" cy="584696"/>
          </a:xfrm>
          <a:prstGeom prst="rect">
            <a:avLst/>
          </a:prstGeom>
        </p:spPr>
      </p:pic>
    </p:spTree>
    <p:extLst>
      <p:ext uri="{BB962C8B-B14F-4D97-AF65-F5344CB8AC3E}">
        <p14:creationId xmlns:p14="http://schemas.microsoft.com/office/powerpoint/2010/main" val="1942924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500"/>
                                        <p:tgtEl>
                                          <p:spTgt spid="5">
                                            <p:txEl>
                                              <p:pRg st="1" end="1"/>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500"/>
                                        <p:tgtEl>
                                          <p:spTgt spid="5">
                                            <p:txEl>
                                              <p:pRg st="2" end="2"/>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Effect transition="in" filter="fade">
                                      <p:cBhvr>
                                        <p:cTn id="31" dur="500"/>
                                        <p:tgtEl>
                                          <p:spTgt spid="5">
                                            <p:txEl>
                                              <p:pRg st="3" end="3"/>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
                                            <p:txEl>
                                              <p:pRg st="4" end="4"/>
                                            </p:txEl>
                                          </p:spTgt>
                                        </p:tgtEl>
                                        <p:attrNameLst>
                                          <p:attrName>style.visibility</p:attrName>
                                        </p:attrNameLst>
                                      </p:cBhvr>
                                      <p:to>
                                        <p:strVal val="visible"/>
                                      </p:to>
                                    </p:set>
                                    <p:animEffect transition="in" filter="fade">
                                      <p:cBhvr>
                                        <p:cTn id="34"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tmplLst>
          <p:tmpl lvl="1">
            <p:tnLst>
              <p:par>
                <p:cTn presetID="10"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mplified-No-Logo">
    <p:bg>
      <p:bgPr>
        <a:solidFill>
          <a:schemeClr val="bg1"/>
        </a:solidFill>
        <a:effectLst/>
      </p:bgPr>
    </p:bg>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8D39DCEE-79EC-14A0-12AB-4F88752CD3B9}"/>
              </a:ext>
            </a:extLst>
          </p:cNvPr>
          <p:cNvPicPr>
            <a:picLocks noChangeAspect="1"/>
          </p:cNvPicPr>
          <p:nvPr userDrawn="1"/>
        </p:nvPicPr>
        <p:blipFill rotWithShape="1">
          <a:blip r:embed="rId2"/>
          <a:srcRect l="2" t="26213" r="-161" b="62682"/>
          <a:stretch/>
        </p:blipFill>
        <p:spPr>
          <a:xfrm>
            <a:off x="0" y="6202461"/>
            <a:ext cx="12344400" cy="769898"/>
          </a:xfrm>
          <a:prstGeom prst="rect">
            <a:avLst/>
          </a:prstGeom>
        </p:spPr>
      </p:pic>
      <p:sp>
        <p:nvSpPr>
          <p:cNvPr id="6" name="Footer Placeholder 4">
            <a:extLst>
              <a:ext uri="{FF2B5EF4-FFF2-40B4-BE49-F238E27FC236}">
                <a16:creationId xmlns:a16="http://schemas.microsoft.com/office/drawing/2014/main" id="{CE1A68C6-6A69-3848-9D64-2665FCF02FDE}"/>
              </a:ext>
            </a:extLst>
          </p:cNvPr>
          <p:cNvSpPr txBox="1">
            <a:spLocks/>
          </p:cNvSpPr>
          <p:nvPr userDrawn="1"/>
        </p:nvSpPr>
        <p:spPr>
          <a:xfrm>
            <a:off x="10032676" y="6319671"/>
            <a:ext cx="1853351" cy="438482"/>
          </a:xfrm>
          <a:prstGeom prst="rect">
            <a:avLst/>
          </a:prstGeom>
        </p:spPr>
        <p:txBody>
          <a:bodyPr anchor="b"/>
          <a:lstStyle>
            <a:defPPr>
              <a:defRPr lang="en-US"/>
            </a:defPPr>
            <a:lvl1pPr marL="0" algn="l" defTabSz="457200" rtl="0" eaLnBrk="1" latinLnBrk="0" hangingPunct="1">
              <a:defRPr sz="900" b="0" i="1" kern="1200">
                <a:solidFill>
                  <a:srgbClr val="0066B3"/>
                </a:solidFill>
                <a:latin typeface="Century Gothic" charset="0"/>
                <a:ea typeface="Century Gothic" charset="0"/>
                <a:cs typeface="Century Gothic"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dirty="0">
                <a:solidFill>
                  <a:schemeClr val="bg2"/>
                </a:solidFill>
                <a:latin typeface="Century Gothic" panose="020B0502020202020204" pitchFamily="34" charset="0"/>
              </a:rPr>
              <a:t>Proprietary &amp; Confidential</a:t>
            </a:r>
          </a:p>
          <a:p>
            <a:pPr algn="r"/>
            <a:endParaRPr lang="en-US" dirty="0">
              <a:solidFill>
                <a:schemeClr val="bg2"/>
              </a:solidFill>
              <a:latin typeface="Century Gothic" panose="020B0502020202020204" pitchFamily="34" charset="0"/>
            </a:endParaRPr>
          </a:p>
        </p:txBody>
      </p:sp>
      <p:cxnSp>
        <p:nvCxnSpPr>
          <p:cNvPr id="7" name="Straight Connector 6">
            <a:extLst>
              <a:ext uri="{FF2B5EF4-FFF2-40B4-BE49-F238E27FC236}">
                <a16:creationId xmlns:a16="http://schemas.microsoft.com/office/drawing/2014/main" id="{33AA58F6-2A05-294D-A1AA-D572429CA093}"/>
              </a:ext>
            </a:extLst>
          </p:cNvPr>
          <p:cNvCxnSpPr/>
          <p:nvPr userDrawn="1"/>
        </p:nvCxnSpPr>
        <p:spPr>
          <a:xfrm>
            <a:off x="29028" y="0"/>
            <a:ext cx="0" cy="685800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1342FA8-B8FB-2940-BC1E-1F5C86EB7B78}"/>
              </a:ext>
            </a:extLst>
          </p:cNvPr>
          <p:cNvSpPr>
            <a:spLocks noGrp="1"/>
          </p:cNvSpPr>
          <p:nvPr>
            <p:ph type="title"/>
          </p:nvPr>
        </p:nvSpPr>
        <p:spPr>
          <a:xfrm>
            <a:off x="550240" y="519404"/>
            <a:ext cx="11257447" cy="914400"/>
          </a:xfrm>
        </p:spPr>
        <p:txBody>
          <a:bodyPr>
            <a:normAutofit/>
          </a:bodyPr>
          <a:lstStyle>
            <a:lvl1pPr>
              <a:defRPr sz="3600"/>
            </a:lvl1pPr>
          </a:lstStyle>
          <a:p>
            <a:r>
              <a:rPr lang="en-US"/>
              <a:t>Click to edit Master title style</a:t>
            </a:r>
            <a:endParaRPr lang="en-US" dirty="0"/>
          </a:p>
        </p:txBody>
      </p:sp>
      <p:sp>
        <p:nvSpPr>
          <p:cNvPr id="10" name="Content Placeholder 2">
            <a:extLst>
              <a:ext uri="{FF2B5EF4-FFF2-40B4-BE49-F238E27FC236}">
                <a16:creationId xmlns:a16="http://schemas.microsoft.com/office/drawing/2014/main" id="{067A6949-F352-1142-BF0C-640140D78CCD}"/>
              </a:ext>
            </a:extLst>
          </p:cNvPr>
          <p:cNvSpPr>
            <a:spLocks noGrp="1"/>
          </p:cNvSpPr>
          <p:nvPr>
            <p:ph idx="1"/>
          </p:nvPr>
        </p:nvSpPr>
        <p:spPr>
          <a:xfrm>
            <a:off x="550240" y="1540565"/>
            <a:ext cx="11257448" cy="46723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descr="Text&#10;&#10;Description automatically generated">
            <a:extLst>
              <a:ext uri="{FF2B5EF4-FFF2-40B4-BE49-F238E27FC236}">
                <a16:creationId xmlns:a16="http://schemas.microsoft.com/office/drawing/2014/main" id="{05F9C98F-DD90-50FA-AA17-816605D47C40}"/>
              </a:ext>
            </a:extLst>
          </p:cNvPr>
          <p:cNvPicPr>
            <a:picLocks noChangeAspect="1"/>
          </p:cNvPicPr>
          <p:nvPr userDrawn="1"/>
        </p:nvPicPr>
        <p:blipFill>
          <a:blip r:embed="rId3"/>
          <a:stretch>
            <a:fillRect/>
          </a:stretch>
        </p:blipFill>
        <p:spPr>
          <a:xfrm>
            <a:off x="124905" y="6246564"/>
            <a:ext cx="1301645" cy="584696"/>
          </a:xfrm>
          <a:prstGeom prst="rect">
            <a:avLst/>
          </a:prstGeom>
        </p:spPr>
      </p:pic>
    </p:spTree>
    <p:extLst>
      <p:ext uri="{BB962C8B-B14F-4D97-AF65-F5344CB8AC3E}">
        <p14:creationId xmlns:p14="http://schemas.microsoft.com/office/powerpoint/2010/main" val="2554010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fade">
                                      <p:cBhvr>
                                        <p:cTn id="14" dur="500"/>
                                        <p:tgtEl>
                                          <p:spTgt spid="10">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Effect transition="in" filter="fade">
                                      <p:cBhvr>
                                        <p:cTn id="20" dur="500"/>
                                        <p:tgtEl>
                                          <p:spTgt spid="10">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xEl>
                                              <p:pRg st="3" end="3"/>
                                            </p:txEl>
                                          </p:spTgt>
                                        </p:tgtEl>
                                        <p:attrNameLst>
                                          <p:attrName>style.visibility</p:attrName>
                                        </p:attrNameLst>
                                      </p:cBhvr>
                                      <p:to>
                                        <p:strVal val="visible"/>
                                      </p:to>
                                    </p:set>
                                    <p:animEffect transition="in" filter="fade">
                                      <p:cBhvr>
                                        <p:cTn id="23" dur="500"/>
                                        <p:tgtEl>
                                          <p:spTgt spid="10">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xEl>
                                              <p:pRg st="4" end="4"/>
                                            </p:txEl>
                                          </p:spTgt>
                                        </p:tgtEl>
                                        <p:attrNameLst>
                                          <p:attrName>style.visibility</p:attrName>
                                        </p:attrNameLst>
                                      </p:cBhvr>
                                      <p:to>
                                        <p:strVal val="visible"/>
                                      </p:to>
                                    </p:set>
                                    <p:animEffect transition="in" filter="fade">
                                      <p:cBhvr>
                                        <p:cTn id="26" dur="500"/>
                                        <p:tgtEl>
                                          <p:spTgt spid="10">
                                            <p:txEl>
                                              <p:pRg st="4" end="4"/>
                                            </p:txEl>
                                          </p:spTgt>
                                        </p:tgtEl>
                                      </p:cBhvr>
                                    </p:animEffect>
                                  </p:childTnLst>
                                </p:cTn>
                              </p:par>
                            </p:childTnLst>
                          </p:cTn>
                        </p:par>
                        <p:par>
                          <p:cTn id="27" fill="hold">
                            <p:stCondLst>
                              <p:cond delay="1000"/>
                            </p:stCondLst>
                            <p:childTnLst>
                              <p:par>
                                <p:cTn id="28" presetID="2" presetClass="entr" presetSubtype="4"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2563A556-23E1-5942-8CA0-1E9018A8D6D8}"/>
              </a:ext>
            </a:extLst>
          </p:cNvPr>
          <p:cNvPicPr>
            <a:picLocks noChangeAspect="1"/>
          </p:cNvPicPr>
          <p:nvPr userDrawn="1"/>
        </p:nvPicPr>
        <p:blipFill rotWithShape="1">
          <a:blip r:embed="rId2"/>
          <a:srcRect l="1" t="26212" r="1" b="-1"/>
          <a:stretch/>
        </p:blipFill>
        <p:spPr>
          <a:xfrm>
            <a:off x="-123211" y="1797483"/>
            <a:ext cx="12426038" cy="5157657"/>
          </a:xfrm>
          <a:prstGeom prst="rect">
            <a:avLst/>
          </a:prstGeom>
        </p:spPr>
      </p:pic>
      <p:sp>
        <p:nvSpPr>
          <p:cNvPr id="6" name="Title 1">
            <a:extLst>
              <a:ext uri="{FF2B5EF4-FFF2-40B4-BE49-F238E27FC236}">
                <a16:creationId xmlns:a16="http://schemas.microsoft.com/office/drawing/2014/main" id="{747DD03F-51E7-0345-A468-A8E92AF5B848}"/>
              </a:ext>
            </a:extLst>
          </p:cNvPr>
          <p:cNvSpPr txBox="1">
            <a:spLocks/>
          </p:cNvSpPr>
          <p:nvPr userDrawn="1"/>
        </p:nvSpPr>
        <p:spPr>
          <a:xfrm>
            <a:off x="1747940" y="247331"/>
            <a:ext cx="8696121" cy="1198809"/>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mj-lt"/>
                <a:ea typeface="Century Gothic" charset="0"/>
                <a:cs typeface="Century Gothic"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i="0" dirty="0">
                <a:solidFill>
                  <a:schemeClr val="accent4"/>
                </a:solidFill>
                <a:effectLst/>
                <a:latin typeface="Century Gothic" panose="020B0502020202020204" pitchFamily="34" charset="0"/>
              </a:rPr>
              <a:t>Click to edit Master title style</a:t>
            </a:r>
          </a:p>
        </p:txBody>
      </p:sp>
      <p:sp>
        <p:nvSpPr>
          <p:cNvPr id="9" name="Footer Placeholder 4">
            <a:extLst>
              <a:ext uri="{FF2B5EF4-FFF2-40B4-BE49-F238E27FC236}">
                <a16:creationId xmlns:a16="http://schemas.microsoft.com/office/drawing/2014/main" id="{9FFDE4E4-6BD2-4B46-B2C9-42D7F261CB03}"/>
              </a:ext>
            </a:extLst>
          </p:cNvPr>
          <p:cNvSpPr txBox="1">
            <a:spLocks/>
          </p:cNvSpPr>
          <p:nvPr userDrawn="1"/>
        </p:nvSpPr>
        <p:spPr>
          <a:xfrm>
            <a:off x="10032676" y="6319671"/>
            <a:ext cx="1853351" cy="438482"/>
          </a:xfrm>
          <a:prstGeom prst="rect">
            <a:avLst/>
          </a:prstGeom>
        </p:spPr>
        <p:txBody>
          <a:bodyPr anchor="b"/>
          <a:lstStyle>
            <a:defPPr>
              <a:defRPr lang="en-US"/>
            </a:defPPr>
            <a:lvl1pPr marL="0" algn="l" defTabSz="457200" rtl="0" eaLnBrk="1" latinLnBrk="0" hangingPunct="1">
              <a:defRPr sz="900" b="0" i="1" kern="1200">
                <a:solidFill>
                  <a:srgbClr val="0066B3"/>
                </a:solidFill>
                <a:latin typeface="Century Gothic" charset="0"/>
                <a:ea typeface="Century Gothic" charset="0"/>
                <a:cs typeface="Century Gothic"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dirty="0">
                <a:solidFill>
                  <a:schemeClr val="bg1"/>
                </a:solidFill>
                <a:latin typeface="Century Gothic" panose="020B0502020202020204" pitchFamily="34" charset="0"/>
              </a:rPr>
              <a:t>Proprietary &amp; Confidential</a:t>
            </a:r>
          </a:p>
          <a:p>
            <a:pPr algn="r"/>
            <a:endParaRPr lang="en-US" dirty="0">
              <a:solidFill>
                <a:schemeClr val="bg1"/>
              </a:solidFill>
              <a:latin typeface="+mn-lt"/>
            </a:endParaRPr>
          </a:p>
        </p:txBody>
      </p:sp>
      <p:cxnSp>
        <p:nvCxnSpPr>
          <p:cNvPr id="10" name="Straight Connector 9">
            <a:extLst>
              <a:ext uri="{FF2B5EF4-FFF2-40B4-BE49-F238E27FC236}">
                <a16:creationId xmlns:a16="http://schemas.microsoft.com/office/drawing/2014/main" id="{31DADC2F-F14F-C747-B778-D2E203E7ECC0}"/>
              </a:ext>
            </a:extLst>
          </p:cNvPr>
          <p:cNvCxnSpPr>
            <a:cxnSpLocks/>
          </p:cNvCxnSpPr>
          <p:nvPr userDrawn="1"/>
        </p:nvCxnSpPr>
        <p:spPr>
          <a:xfrm flipH="1">
            <a:off x="0" y="1797484"/>
            <a:ext cx="12192000"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1" name="Picture 10" descr="Text&#10;&#10;Description automatically generated">
            <a:extLst>
              <a:ext uri="{FF2B5EF4-FFF2-40B4-BE49-F238E27FC236}">
                <a16:creationId xmlns:a16="http://schemas.microsoft.com/office/drawing/2014/main" id="{AC4ABFFC-06E0-3143-83D3-8C8F3CC6024B}"/>
              </a:ext>
            </a:extLst>
          </p:cNvPr>
          <p:cNvPicPr>
            <a:picLocks noChangeAspect="1"/>
          </p:cNvPicPr>
          <p:nvPr userDrawn="1"/>
        </p:nvPicPr>
        <p:blipFill>
          <a:blip r:embed="rId3"/>
          <a:stretch>
            <a:fillRect/>
          </a:stretch>
        </p:blipFill>
        <p:spPr>
          <a:xfrm>
            <a:off x="124905" y="6246564"/>
            <a:ext cx="1301645" cy="584696"/>
          </a:xfrm>
          <a:prstGeom prst="rect">
            <a:avLst/>
          </a:prstGeom>
        </p:spPr>
      </p:pic>
      <p:sp>
        <p:nvSpPr>
          <p:cNvPr id="13" name="Subtitle 2">
            <a:extLst>
              <a:ext uri="{FF2B5EF4-FFF2-40B4-BE49-F238E27FC236}">
                <a16:creationId xmlns:a16="http://schemas.microsoft.com/office/drawing/2014/main" id="{8C79D5BB-F255-4849-B49F-11A11E1F0043}"/>
              </a:ext>
            </a:extLst>
          </p:cNvPr>
          <p:cNvSpPr>
            <a:spLocks noGrp="1"/>
          </p:cNvSpPr>
          <p:nvPr>
            <p:ph type="subTitle" idx="1"/>
          </p:nvPr>
        </p:nvSpPr>
        <p:spPr>
          <a:xfrm>
            <a:off x="2105458" y="2237013"/>
            <a:ext cx="7981085" cy="1529918"/>
          </a:xfrm>
        </p:spPr>
        <p:txBody>
          <a:bodyPr anchor="t"/>
          <a:lstStyle>
            <a:lvl1pPr marL="0" indent="0" algn="ctr">
              <a:buNone/>
              <a:defRPr b="0" i="1">
                <a:solidFill>
                  <a:schemeClr val="bg2"/>
                </a:solidFill>
                <a:latin typeface="+mn-lt"/>
                <a:ea typeface="Century Gothic" charset="0"/>
                <a:cs typeface="Century Gothic"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Rectangle 1">
            <a:extLst>
              <a:ext uri="{FF2B5EF4-FFF2-40B4-BE49-F238E27FC236}">
                <a16:creationId xmlns:a16="http://schemas.microsoft.com/office/drawing/2014/main" id="{31A93D1E-61CA-85D9-BBAA-F170D99B1C2B}"/>
              </a:ext>
            </a:extLst>
          </p:cNvPr>
          <p:cNvSpPr/>
          <p:nvPr userDrawn="1"/>
        </p:nvSpPr>
        <p:spPr>
          <a:xfrm>
            <a:off x="-123212" y="-96981"/>
            <a:ext cx="471081" cy="1847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7236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fade">
                                      <p:cBhvr>
                                        <p:cTn id="2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build="p">
        <p:tmplLst>
          <p:tmpl lvl="1">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EB8A2CFC-96A6-CD49-97EC-8AFF1DFDC5E9}"/>
              </a:ext>
            </a:extLst>
          </p:cNvPr>
          <p:cNvPicPr>
            <a:picLocks noChangeAspect="1"/>
          </p:cNvPicPr>
          <p:nvPr userDrawn="1"/>
        </p:nvPicPr>
        <p:blipFill>
          <a:blip r:embed="rId2"/>
          <a:stretch>
            <a:fillRect/>
          </a:stretch>
        </p:blipFill>
        <p:spPr>
          <a:xfrm>
            <a:off x="29028" y="0"/>
            <a:ext cx="1435100" cy="6858000"/>
          </a:xfrm>
          <a:prstGeom prst="rect">
            <a:avLst/>
          </a:prstGeom>
        </p:spPr>
      </p:pic>
      <p:sp>
        <p:nvSpPr>
          <p:cNvPr id="10" name="Footer Placeholder 4">
            <a:extLst>
              <a:ext uri="{FF2B5EF4-FFF2-40B4-BE49-F238E27FC236}">
                <a16:creationId xmlns:a16="http://schemas.microsoft.com/office/drawing/2014/main" id="{15848842-6BA4-084B-A127-793B5219E230}"/>
              </a:ext>
            </a:extLst>
          </p:cNvPr>
          <p:cNvSpPr txBox="1">
            <a:spLocks/>
          </p:cNvSpPr>
          <p:nvPr userDrawn="1"/>
        </p:nvSpPr>
        <p:spPr>
          <a:xfrm>
            <a:off x="10032676" y="6319671"/>
            <a:ext cx="1853351" cy="438482"/>
          </a:xfrm>
          <a:prstGeom prst="rect">
            <a:avLst/>
          </a:prstGeom>
        </p:spPr>
        <p:txBody>
          <a:bodyPr anchor="b"/>
          <a:lstStyle>
            <a:defPPr>
              <a:defRPr lang="en-US"/>
            </a:defPPr>
            <a:lvl1pPr marL="0" algn="l" defTabSz="457200" rtl="0" eaLnBrk="1" latinLnBrk="0" hangingPunct="1">
              <a:defRPr sz="900" b="0" i="1" kern="1200">
                <a:solidFill>
                  <a:srgbClr val="0066B3"/>
                </a:solidFill>
                <a:latin typeface="Century Gothic" charset="0"/>
                <a:ea typeface="Century Gothic" charset="0"/>
                <a:cs typeface="Century Gothic"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dirty="0">
                <a:solidFill>
                  <a:schemeClr val="tx2"/>
                </a:solidFill>
                <a:latin typeface="Century Gothic" panose="020B0502020202020204" pitchFamily="34" charset="0"/>
              </a:rPr>
              <a:t>Proprietary &amp; Confidential</a:t>
            </a:r>
          </a:p>
          <a:p>
            <a:pPr algn="r"/>
            <a:endParaRPr lang="en-US" dirty="0">
              <a:solidFill>
                <a:schemeClr val="tx2"/>
              </a:solidFill>
              <a:latin typeface="Century Gothic" panose="020B0502020202020204" pitchFamily="34" charset="0"/>
            </a:endParaRPr>
          </a:p>
        </p:txBody>
      </p:sp>
      <p:cxnSp>
        <p:nvCxnSpPr>
          <p:cNvPr id="11" name="Straight Connector 10">
            <a:extLst>
              <a:ext uri="{FF2B5EF4-FFF2-40B4-BE49-F238E27FC236}">
                <a16:creationId xmlns:a16="http://schemas.microsoft.com/office/drawing/2014/main" id="{FCD748EA-D762-6947-9186-CDC4E887CD65}"/>
              </a:ext>
            </a:extLst>
          </p:cNvPr>
          <p:cNvCxnSpPr/>
          <p:nvPr userDrawn="1"/>
        </p:nvCxnSpPr>
        <p:spPr>
          <a:xfrm>
            <a:off x="29028" y="0"/>
            <a:ext cx="0" cy="685800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2" name="Picture 11" descr="Text&#10;&#10;Description automatically generated">
            <a:extLst>
              <a:ext uri="{FF2B5EF4-FFF2-40B4-BE49-F238E27FC236}">
                <a16:creationId xmlns:a16="http://schemas.microsoft.com/office/drawing/2014/main" id="{B7FB8165-D7DE-1B43-B160-BD1A151776D8}"/>
              </a:ext>
            </a:extLst>
          </p:cNvPr>
          <p:cNvPicPr>
            <a:picLocks noChangeAspect="1"/>
          </p:cNvPicPr>
          <p:nvPr userDrawn="1"/>
        </p:nvPicPr>
        <p:blipFill>
          <a:blip r:embed="rId3"/>
          <a:stretch>
            <a:fillRect/>
          </a:stretch>
        </p:blipFill>
        <p:spPr>
          <a:xfrm>
            <a:off x="124905" y="6246564"/>
            <a:ext cx="1301645" cy="584696"/>
          </a:xfrm>
          <a:prstGeom prst="rect">
            <a:avLst/>
          </a:prstGeom>
        </p:spPr>
      </p:pic>
      <p:sp>
        <p:nvSpPr>
          <p:cNvPr id="13" name="Title 1">
            <a:extLst>
              <a:ext uri="{FF2B5EF4-FFF2-40B4-BE49-F238E27FC236}">
                <a16:creationId xmlns:a16="http://schemas.microsoft.com/office/drawing/2014/main" id="{D8360790-F171-644B-B7E9-5ADAFA12AD7D}"/>
              </a:ext>
            </a:extLst>
          </p:cNvPr>
          <p:cNvSpPr>
            <a:spLocks noGrp="1"/>
          </p:cNvSpPr>
          <p:nvPr>
            <p:ph type="title"/>
          </p:nvPr>
        </p:nvSpPr>
        <p:spPr>
          <a:xfrm>
            <a:off x="1653435" y="136525"/>
            <a:ext cx="10232591" cy="914400"/>
          </a:xfrm>
        </p:spPr>
        <p:txBody>
          <a:bodyPr>
            <a:normAutofit/>
          </a:bodyPr>
          <a:lstStyle>
            <a:lvl1pPr>
              <a:defRPr sz="3600"/>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DEEFFBF5-50B1-C74A-935E-390E0F3CB623}"/>
              </a:ext>
            </a:extLst>
          </p:cNvPr>
          <p:cNvSpPr>
            <a:spLocks noGrp="1"/>
          </p:cNvSpPr>
          <p:nvPr>
            <p:ph idx="1"/>
          </p:nvPr>
        </p:nvSpPr>
        <p:spPr>
          <a:xfrm>
            <a:off x="1653434" y="1276681"/>
            <a:ext cx="4776593" cy="49362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a:extLst>
              <a:ext uri="{FF2B5EF4-FFF2-40B4-BE49-F238E27FC236}">
                <a16:creationId xmlns:a16="http://schemas.microsoft.com/office/drawing/2014/main" id="{15D506DC-FD78-5B4E-8E81-7DBAEF54B13D}"/>
              </a:ext>
            </a:extLst>
          </p:cNvPr>
          <p:cNvSpPr>
            <a:spLocks noGrp="1"/>
          </p:cNvSpPr>
          <p:nvPr>
            <p:ph idx="10"/>
          </p:nvPr>
        </p:nvSpPr>
        <p:spPr>
          <a:xfrm>
            <a:off x="7109432" y="1276681"/>
            <a:ext cx="4776593" cy="49362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68003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fade">
                                      <p:cBhvr>
                                        <p:cTn id="22" dur="500"/>
                                        <p:tgtEl>
                                          <p:spTgt spid="14">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xEl>
                                              <p:pRg st="1" end="1"/>
                                            </p:txEl>
                                          </p:spTgt>
                                        </p:tgtEl>
                                        <p:attrNameLst>
                                          <p:attrName>style.visibility</p:attrName>
                                        </p:attrNameLst>
                                      </p:cBhvr>
                                      <p:to>
                                        <p:strVal val="visible"/>
                                      </p:to>
                                    </p:set>
                                    <p:animEffect transition="in" filter="fade">
                                      <p:cBhvr>
                                        <p:cTn id="25" dur="500"/>
                                        <p:tgtEl>
                                          <p:spTgt spid="14">
                                            <p:txEl>
                                              <p:pRg st="1" end="1"/>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xEl>
                                              <p:pRg st="2" end="2"/>
                                            </p:txEl>
                                          </p:spTgt>
                                        </p:tgtEl>
                                        <p:attrNameLst>
                                          <p:attrName>style.visibility</p:attrName>
                                        </p:attrNameLst>
                                      </p:cBhvr>
                                      <p:to>
                                        <p:strVal val="visible"/>
                                      </p:to>
                                    </p:set>
                                    <p:animEffect transition="in" filter="fade">
                                      <p:cBhvr>
                                        <p:cTn id="28" dur="500"/>
                                        <p:tgtEl>
                                          <p:spTgt spid="14">
                                            <p:txEl>
                                              <p:pRg st="2" end="2"/>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xEl>
                                              <p:pRg st="3" end="3"/>
                                            </p:txEl>
                                          </p:spTgt>
                                        </p:tgtEl>
                                        <p:attrNameLst>
                                          <p:attrName>style.visibility</p:attrName>
                                        </p:attrNameLst>
                                      </p:cBhvr>
                                      <p:to>
                                        <p:strVal val="visible"/>
                                      </p:to>
                                    </p:set>
                                    <p:animEffect transition="in" filter="fade">
                                      <p:cBhvr>
                                        <p:cTn id="31" dur="500"/>
                                        <p:tgtEl>
                                          <p:spTgt spid="14">
                                            <p:txEl>
                                              <p:pRg st="3" end="3"/>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xEl>
                                              <p:pRg st="4" end="4"/>
                                            </p:txEl>
                                          </p:spTgt>
                                        </p:tgtEl>
                                        <p:attrNameLst>
                                          <p:attrName>style.visibility</p:attrName>
                                        </p:attrNameLst>
                                      </p:cBhvr>
                                      <p:to>
                                        <p:strVal val="visible"/>
                                      </p:to>
                                    </p:set>
                                    <p:animEffect transition="in" filter="fade">
                                      <p:cBhvr>
                                        <p:cTn id="34" dur="500"/>
                                        <p:tgtEl>
                                          <p:spTgt spid="14">
                                            <p:txEl>
                                              <p:pRg st="4" end="4"/>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
                                            <p:txEl>
                                              <p:pRg st="0" end="0"/>
                                            </p:txEl>
                                          </p:spTgt>
                                        </p:tgtEl>
                                        <p:attrNameLst>
                                          <p:attrName>style.visibility</p:attrName>
                                        </p:attrNameLst>
                                      </p:cBhvr>
                                      <p:to>
                                        <p:strVal val="visible"/>
                                      </p:to>
                                    </p:set>
                                    <p:animEffect transition="in" filter="fade">
                                      <p:cBhvr>
                                        <p:cTn id="37" dur="500"/>
                                        <p:tgtEl>
                                          <p:spTgt spid="15">
                                            <p:txEl>
                                              <p:pRg st="0" end="0"/>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
                                            <p:txEl>
                                              <p:pRg st="1" end="1"/>
                                            </p:txEl>
                                          </p:spTgt>
                                        </p:tgtEl>
                                        <p:attrNameLst>
                                          <p:attrName>style.visibility</p:attrName>
                                        </p:attrNameLst>
                                      </p:cBhvr>
                                      <p:to>
                                        <p:strVal val="visible"/>
                                      </p:to>
                                    </p:set>
                                    <p:animEffect transition="in" filter="fade">
                                      <p:cBhvr>
                                        <p:cTn id="40" dur="500"/>
                                        <p:tgtEl>
                                          <p:spTgt spid="15">
                                            <p:txEl>
                                              <p:pRg st="1" end="1"/>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5">
                                            <p:txEl>
                                              <p:pRg st="2" end="2"/>
                                            </p:txEl>
                                          </p:spTgt>
                                        </p:tgtEl>
                                        <p:attrNameLst>
                                          <p:attrName>style.visibility</p:attrName>
                                        </p:attrNameLst>
                                      </p:cBhvr>
                                      <p:to>
                                        <p:strVal val="visible"/>
                                      </p:to>
                                    </p:set>
                                    <p:animEffect transition="in" filter="fade">
                                      <p:cBhvr>
                                        <p:cTn id="43" dur="500"/>
                                        <p:tgtEl>
                                          <p:spTgt spid="15">
                                            <p:txEl>
                                              <p:pRg st="2" end="2"/>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5">
                                            <p:txEl>
                                              <p:pRg st="3" end="3"/>
                                            </p:txEl>
                                          </p:spTgt>
                                        </p:tgtEl>
                                        <p:attrNameLst>
                                          <p:attrName>style.visibility</p:attrName>
                                        </p:attrNameLst>
                                      </p:cBhvr>
                                      <p:to>
                                        <p:strVal val="visible"/>
                                      </p:to>
                                    </p:set>
                                    <p:animEffect transition="in" filter="fade">
                                      <p:cBhvr>
                                        <p:cTn id="46" dur="500"/>
                                        <p:tgtEl>
                                          <p:spTgt spid="15">
                                            <p:txEl>
                                              <p:pRg st="3" end="3"/>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5">
                                            <p:txEl>
                                              <p:pRg st="4" end="4"/>
                                            </p:txEl>
                                          </p:spTgt>
                                        </p:tgtEl>
                                        <p:attrNameLst>
                                          <p:attrName>style.visibility</p:attrName>
                                        </p:attrNameLst>
                                      </p:cBhvr>
                                      <p:to>
                                        <p:strVal val="visible"/>
                                      </p:to>
                                    </p:set>
                                    <p:animEffect transition="in" filter="fade">
                                      <p:cBhvr>
                                        <p:cTn id="49" dur="500"/>
                                        <p:tgtEl>
                                          <p:spTgt spid="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53434" y="1283853"/>
            <a:ext cx="4776592" cy="576262"/>
          </a:xfrm>
        </p:spPr>
        <p:txBody>
          <a:bodyPr anchor="b">
            <a:noAutofit/>
          </a:bodyPr>
          <a:lstStyle>
            <a:lvl1pPr marL="0" indent="0">
              <a:buNone/>
              <a:defRPr sz="2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7109432" y="1283853"/>
            <a:ext cx="4776592" cy="576262"/>
          </a:xfrm>
        </p:spPr>
        <p:txBody>
          <a:bodyPr anchor="b">
            <a:noAutofit/>
          </a:bodyPr>
          <a:lstStyle>
            <a:lvl1pPr marL="0" indent="0">
              <a:buNone/>
              <a:defRPr sz="2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8" name="Picture 7" descr="Background pattern&#10;&#10;Description automatically generated">
            <a:extLst>
              <a:ext uri="{FF2B5EF4-FFF2-40B4-BE49-F238E27FC236}">
                <a16:creationId xmlns:a16="http://schemas.microsoft.com/office/drawing/2014/main" id="{2CBBD606-EAA2-C74C-8B3F-0AE140D87625}"/>
              </a:ext>
            </a:extLst>
          </p:cNvPr>
          <p:cNvPicPr>
            <a:picLocks noChangeAspect="1"/>
          </p:cNvPicPr>
          <p:nvPr userDrawn="1"/>
        </p:nvPicPr>
        <p:blipFill>
          <a:blip r:embed="rId2"/>
          <a:stretch>
            <a:fillRect/>
          </a:stretch>
        </p:blipFill>
        <p:spPr>
          <a:xfrm>
            <a:off x="29028" y="0"/>
            <a:ext cx="1435100" cy="6858000"/>
          </a:xfrm>
          <a:prstGeom prst="rect">
            <a:avLst/>
          </a:prstGeom>
        </p:spPr>
      </p:pic>
      <p:sp>
        <p:nvSpPr>
          <p:cNvPr id="9" name="Footer Placeholder 4">
            <a:extLst>
              <a:ext uri="{FF2B5EF4-FFF2-40B4-BE49-F238E27FC236}">
                <a16:creationId xmlns:a16="http://schemas.microsoft.com/office/drawing/2014/main" id="{CC9366FE-2E23-6F48-B4E7-6EA0A0141FBB}"/>
              </a:ext>
            </a:extLst>
          </p:cNvPr>
          <p:cNvSpPr txBox="1">
            <a:spLocks/>
          </p:cNvSpPr>
          <p:nvPr userDrawn="1"/>
        </p:nvSpPr>
        <p:spPr>
          <a:xfrm>
            <a:off x="10032676" y="6319671"/>
            <a:ext cx="1853351" cy="438482"/>
          </a:xfrm>
          <a:prstGeom prst="rect">
            <a:avLst/>
          </a:prstGeom>
        </p:spPr>
        <p:txBody>
          <a:bodyPr anchor="b"/>
          <a:lstStyle>
            <a:defPPr>
              <a:defRPr lang="en-US"/>
            </a:defPPr>
            <a:lvl1pPr marL="0" algn="l" defTabSz="457200" rtl="0" eaLnBrk="1" latinLnBrk="0" hangingPunct="1">
              <a:defRPr sz="900" b="0" i="1" kern="1200">
                <a:solidFill>
                  <a:srgbClr val="0066B3"/>
                </a:solidFill>
                <a:latin typeface="Century Gothic" charset="0"/>
                <a:ea typeface="Century Gothic" charset="0"/>
                <a:cs typeface="Century Gothic"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dirty="0">
                <a:solidFill>
                  <a:schemeClr val="tx2"/>
                </a:solidFill>
                <a:latin typeface="Century Gothic" panose="020B0502020202020204" pitchFamily="34" charset="0"/>
              </a:rPr>
              <a:t>Proprietary &amp; Confidential</a:t>
            </a:r>
          </a:p>
          <a:p>
            <a:pPr algn="r"/>
            <a:endParaRPr lang="en-US" dirty="0">
              <a:solidFill>
                <a:schemeClr val="tx2"/>
              </a:solidFill>
              <a:latin typeface="+mn-lt"/>
            </a:endParaRPr>
          </a:p>
        </p:txBody>
      </p:sp>
      <p:cxnSp>
        <p:nvCxnSpPr>
          <p:cNvPr id="10" name="Straight Connector 9">
            <a:extLst>
              <a:ext uri="{FF2B5EF4-FFF2-40B4-BE49-F238E27FC236}">
                <a16:creationId xmlns:a16="http://schemas.microsoft.com/office/drawing/2014/main" id="{E8D0BB50-764F-2C4C-A887-E44EAC5F2C95}"/>
              </a:ext>
            </a:extLst>
          </p:cNvPr>
          <p:cNvCxnSpPr/>
          <p:nvPr userDrawn="1"/>
        </p:nvCxnSpPr>
        <p:spPr>
          <a:xfrm>
            <a:off x="29028" y="0"/>
            <a:ext cx="0" cy="685800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1" name="Picture 10" descr="Text&#10;&#10;Description automatically generated">
            <a:extLst>
              <a:ext uri="{FF2B5EF4-FFF2-40B4-BE49-F238E27FC236}">
                <a16:creationId xmlns:a16="http://schemas.microsoft.com/office/drawing/2014/main" id="{4437CF58-FE3E-8943-9FDB-AF35970593E8}"/>
              </a:ext>
            </a:extLst>
          </p:cNvPr>
          <p:cNvPicPr>
            <a:picLocks noChangeAspect="1"/>
          </p:cNvPicPr>
          <p:nvPr userDrawn="1"/>
        </p:nvPicPr>
        <p:blipFill>
          <a:blip r:embed="rId3"/>
          <a:stretch>
            <a:fillRect/>
          </a:stretch>
        </p:blipFill>
        <p:spPr>
          <a:xfrm>
            <a:off x="124905" y="6246564"/>
            <a:ext cx="1301645" cy="584696"/>
          </a:xfrm>
          <a:prstGeom prst="rect">
            <a:avLst/>
          </a:prstGeom>
        </p:spPr>
      </p:pic>
      <p:sp>
        <p:nvSpPr>
          <p:cNvPr id="12" name="Title 1">
            <a:extLst>
              <a:ext uri="{FF2B5EF4-FFF2-40B4-BE49-F238E27FC236}">
                <a16:creationId xmlns:a16="http://schemas.microsoft.com/office/drawing/2014/main" id="{059E3D28-D629-D045-8F0E-393249FD77B0}"/>
              </a:ext>
            </a:extLst>
          </p:cNvPr>
          <p:cNvSpPr>
            <a:spLocks noGrp="1"/>
          </p:cNvSpPr>
          <p:nvPr>
            <p:ph type="title"/>
          </p:nvPr>
        </p:nvSpPr>
        <p:spPr>
          <a:xfrm>
            <a:off x="1653435" y="136525"/>
            <a:ext cx="10232591" cy="914400"/>
          </a:xfrm>
        </p:spPr>
        <p:txBody>
          <a:bodyPr>
            <a:normAutofit/>
          </a:bodyPr>
          <a:lstStyle>
            <a:lvl1pPr>
              <a:defRPr sz="3600"/>
            </a:lvl1pPr>
          </a:lstStyle>
          <a:p>
            <a:r>
              <a:rPr lang="en-US"/>
              <a:t>Click to edit Master title style</a:t>
            </a:r>
            <a:endParaRPr lang="en-US" dirty="0"/>
          </a:p>
        </p:txBody>
      </p:sp>
      <p:sp>
        <p:nvSpPr>
          <p:cNvPr id="13" name="Content Placeholder 2">
            <a:extLst>
              <a:ext uri="{FF2B5EF4-FFF2-40B4-BE49-F238E27FC236}">
                <a16:creationId xmlns:a16="http://schemas.microsoft.com/office/drawing/2014/main" id="{71C2E70B-F4ED-2843-B04A-177B081BAD0C}"/>
              </a:ext>
            </a:extLst>
          </p:cNvPr>
          <p:cNvSpPr>
            <a:spLocks noGrp="1"/>
          </p:cNvSpPr>
          <p:nvPr>
            <p:ph idx="10"/>
          </p:nvPr>
        </p:nvSpPr>
        <p:spPr>
          <a:xfrm>
            <a:off x="1653434" y="2035479"/>
            <a:ext cx="4776593" cy="41774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a:extLst>
              <a:ext uri="{FF2B5EF4-FFF2-40B4-BE49-F238E27FC236}">
                <a16:creationId xmlns:a16="http://schemas.microsoft.com/office/drawing/2014/main" id="{9ED7ADE8-C75B-1542-B267-2D658D00BADE}"/>
              </a:ext>
            </a:extLst>
          </p:cNvPr>
          <p:cNvSpPr>
            <a:spLocks noGrp="1"/>
          </p:cNvSpPr>
          <p:nvPr>
            <p:ph idx="11"/>
          </p:nvPr>
        </p:nvSpPr>
        <p:spPr>
          <a:xfrm>
            <a:off x="7109432" y="2035479"/>
            <a:ext cx="4776593" cy="41774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34947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500"/>
                                        <p:tgtEl>
                                          <p:spTgt spid="3">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500"/>
                                        <p:tgtEl>
                                          <p:spTgt spid="13">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xEl>
                                              <p:pRg st="1" end="1"/>
                                            </p:txEl>
                                          </p:spTgt>
                                        </p:tgtEl>
                                        <p:attrNameLst>
                                          <p:attrName>style.visibility</p:attrName>
                                        </p:attrNameLst>
                                      </p:cBhvr>
                                      <p:to>
                                        <p:strVal val="visible"/>
                                      </p:to>
                                    </p:set>
                                    <p:animEffect transition="in" filter="fade">
                                      <p:cBhvr>
                                        <p:cTn id="31" dur="500"/>
                                        <p:tgtEl>
                                          <p:spTgt spid="13">
                                            <p:txEl>
                                              <p:pRg st="1" end="1"/>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xEl>
                                              <p:pRg st="2" end="2"/>
                                            </p:txEl>
                                          </p:spTgt>
                                        </p:tgtEl>
                                        <p:attrNameLst>
                                          <p:attrName>style.visibility</p:attrName>
                                        </p:attrNameLst>
                                      </p:cBhvr>
                                      <p:to>
                                        <p:strVal val="visible"/>
                                      </p:to>
                                    </p:set>
                                    <p:animEffect transition="in" filter="fade">
                                      <p:cBhvr>
                                        <p:cTn id="34" dur="500"/>
                                        <p:tgtEl>
                                          <p:spTgt spid="13">
                                            <p:txEl>
                                              <p:pRg st="2" end="2"/>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3">
                                            <p:txEl>
                                              <p:pRg st="3" end="3"/>
                                            </p:txEl>
                                          </p:spTgt>
                                        </p:tgtEl>
                                        <p:attrNameLst>
                                          <p:attrName>style.visibility</p:attrName>
                                        </p:attrNameLst>
                                      </p:cBhvr>
                                      <p:to>
                                        <p:strVal val="visible"/>
                                      </p:to>
                                    </p:set>
                                    <p:animEffect transition="in" filter="fade">
                                      <p:cBhvr>
                                        <p:cTn id="37" dur="500"/>
                                        <p:tgtEl>
                                          <p:spTgt spid="13">
                                            <p:txEl>
                                              <p:pRg st="3" end="3"/>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3">
                                            <p:txEl>
                                              <p:pRg st="4" end="4"/>
                                            </p:txEl>
                                          </p:spTgt>
                                        </p:tgtEl>
                                        <p:attrNameLst>
                                          <p:attrName>style.visibility</p:attrName>
                                        </p:attrNameLst>
                                      </p:cBhvr>
                                      <p:to>
                                        <p:strVal val="visible"/>
                                      </p:to>
                                    </p:set>
                                    <p:animEffect transition="in" filter="fade">
                                      <p:cBhvr>
                                        <p:cTn id="40" dur="500"/>
                                        <p:tgtEl>
                                          <p:spTgt spid="13">
                                            <p:txEl>
                                              <p:pRg st="4" end="4"/>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4">
                                            <p:txEl>
                                              <p:pRg st="0" end="0"/>
                                            </p:txEl>
                                          </p:spTgt>
                                        </p:tgtEl>
                                        <p:attrNameLst>
                                          <p:attrName>style.visibility</p:attrName>
                                        </p:attrNameLst>
                                      </p:cBhvr>
                                      <p:to>
                                        <p:strVal val="visible"/>
                                      </p:to>
                                    </p:set>
                                    <p:animEffect transition="in" filter="fade">
                                      <p:cBhvr>
                                        <p:cTn id="43" dur="500"/>
                                        <p:tgtEl>
                                          <p:spTgt spid="14">
                                            <p:txEl>
                                              <p:pRg st="0" end="0"/>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4">
                                            <p:txEl>
                                              <p:pRg st="1" end="1"/>
                                            </p:txEl>
                                          </p:spTgt>
                                        </p:tgtEl>
                                        <p:attrNameLst>
                                          <p:attrName>style.visibility</p:attrName>
                                        </p:attrNameLst>
                                      </p:cBhvr>
                                      <p:to>
                                        <p:strVal val="visible"/>
                                      </p:to>
                                    </p:set>
                                    <p:animEffect transition="in" filter="fade">
                                      <p:cBhvr>
                                        <p:cTn id="46" dur="500"/>
                                        <p:tgtEl>
                                          <p:spTgt spid="14">
                                            <p:txEl>
                                              <p:pRg st="1" end="1"/>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4">
                                            <p:txEl>
                                              <p:pRg st="2" end="2"/>
                                            </p:txEl>
                                          </p:spTgt>
                                        </p:tgtEl>
                                        <p:attrNameLst>
                                          <p:attrName>style.visibility</p:attrName>
                                        </p:attrNameLst>
                                      </p:cBhvr>
                                      <p:to>
                                        <p:strVal val="visible"/>
                                      </p:to>
                                    </p:set>
                                    <p:animEffect transition="in" filter="fade">
                                      <p:cBhvr>
                                        <p:cTn id="49" dur="500"/>
                                        <p:tgtEl>
                                          <p:spTgt spid="14">
                                            <p:txEl>
                                              <p:pRg st="2" end="2"/>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4">
                                            <p:txEl>
                                              <p:pRg st="3" end="3"/>
                                            </p:txEl>
                                          </p:spTgt>
                                        </p:tgtEl>
                                        <p:attrNameLst>
                                          <p:attrName>style.visibility</p:attrName>
                                        </p:attrNameLst>
                                      </p:cBhvr>
                                      <p:to>
                                        <p:strVal val="visible"/>
                                      </p:to>
                                    </p:set>
                                    <p:animEffect transition="in" filter="fade">
                                      <p:cBhvr>
                                        <p:cTn id="52" dur="500"/>
                                        <p:tgtEl>
                                          <p:spTgt spid="14">
                                            <p:txEl>
                                              <p:pRg st="3" end="3"/>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4">
                                            <p:txEl>
                                              <p:pRg st="4" end="4"/>
                                            </p:txEl>
                                          </p:spTgt>
                                        </p:tgtEl>
                                        <p:attrNameLst>
                                          <p:attrName>style.visibility</p:attrName>
                                        </p:attrNameLst>
                                      </p:cBhvr>
                                      <p:to>
                                        <p:strVal val="visible"/>
                                      </p:to>
                                    </p:set>
                                    <p:animEffect transition="in" filter="fade">
                                      <p:cBhvr>
                                        <p:cTn id="55"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5" grpId="0" build="p">
        <p:tmplLst>
          <p:tmpl lvl="1">
            <p:tnLst>
              <p:par>
                <p:cTn presetID="10"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12" grpId="0"/>
      <p:bldP spid="13" grpId="0" build="p">
        <p:tmplLst>
          <p:tmpl lvl="1">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70608" y="504273"/>
            <a:ext cx="8696121" cy="9144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788894" y="1644429"/>
            <a:ext cx="10170458" cy="49362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5" name="Straight Connector 4">
            <a:extLst>
              <a:ext uri="{FF2B5EF4-FFF2-40B4-BE49-F238E27FC236}">
                <a16:creationId xmlns:a16="http://schemas.microsoft.com/office/drawing/2014/main" id="{AA24B5C6-09D6-8CAD-2CBA-D4C50A97C8BF}"/>
              </a:ext>
            </a:extLst>
          </p:cNvPr>
          <p:cNvCxnSpPr/>
          <p:nvPr userDrawn="1"/>
        </p:nvCxnSpPr>
        <p:spPr>
          <a:xfrm>
            <a:off x="29028" y="0"/>
            <a:ext cx="0" cy="685800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91398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80" r:id="rId5"/>
    <p:sldLayoutId id="2147483665" r:id="rId6"/>
    <p:sldLayoutId id="2147483667" r:id="rId7"/>
    <p:sldLayoutId id="2147483668" r:id="rId8"/>
    <p:sldLayoutId id="2147483669" r:id="rId9"/>
    <p:sldLayoutId id="2147483672" r:id="rId10"/>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457200" rtl="0" eaLnBrk="1" latinLnBrk="0" hangingPunct="1">
        <a:spcBef>
          <a:spcPct val="0"/>
        </a:spcBef>
        <a:buNone/>
        <a:defRPr sz="3600" b="1" i="0" kern="1200">
          <a:solidFill>
            <a:schemeClr val="accent4"/>
          </a:solidFill>
          <a:latin typeface="Century Gothic" panose="020B0502020202020204" pitchFamily="34" charset="0"/>
          <a:ea typeface="Century Gothic" panose="020B0502020202020204" pitchFamily="34" charset="0"/>
          <a:cs typeface="Century Gothic" panose="020B0502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5"/>
        </a:buClr>
        <a:buSzPct val="90000"/>
        <a:buFont typeface="Wingdings 3" charset="2"/>
        <a:buChar char=""/>
        <a:defRPr sz="2000" b="0" i="0" kern="1200">
          <a:solidFill>
            <a:schemeClr val="tx1">
              <a:lumMod val="75000"/>
              <a:lumOff val="25000"/>
            </a:schemeClr>
          </a:solidFill>
          <a:latin typeface="Century Gothic" panose="020B0502020202020204" pitchFamily="34" charset="0"/>
          <a:ea typeface="Century Gothic" panose="020B0502020202020204" pitchFamily="34" charset="0"/>
          <a:cs typeface="Century Gothic" panose="020B0502020202020204" pitchFamily="34" charset="0"/>
        </a:defRPr>
      </a:lvl1pPr>
      <a:lvl2pPr marL="742950" indent="-285750" algn="l" defTabSz="457200" rtl="0" eaLnBrk="1" latinLnBrk="0" hangingPunct="1">
        <a:spcBef>
          <a:spcPts val="1000"/>
        </a:spcBef>
        <a:spcAft>
          <a:spcPts val="0"/>
        </a:spcAft>
        <a:buClr>
          <a:schemeClr val="accent5"/>
        </a:buClr>
        <a:buSzPct val="90000"/>
        <a:buFont typeface="Wingdings 3" charset="2"/>
        <a:buChar char=""/>
        <a:defRPr sz="1800" b="0" i="0" kern="1200">
          <a:solidFill>
            <a:schemeClr val="tx1">
              <a:lumMod val="75000"/>
              <a:lumOff val="25000"/>
            </a:schemeClr>
          </a:solidFill>
          <a:latin typeface="Century Gothic" panose="020B0502020202020204" pitchFamily="34" charset="0"/>
          <a:ea typeface="Century Gothic" panose="020B0502020202020204" pitchFamily="34" charset="0"/>
          <a:cs typeface="Century Gothic" panose="020B0502020202020204" pitchFamily="34" charset="0"/>
        </a:defRPr>
      </a:lvl2pPr>
      <a:lvl3pPr marL="1143000" indent="-228600" algn="l" defTabSz="457200" rtl="0" eaLnBrk="1" latinLnBrk="0" hangingPunct="1">
        <a:spcBef>
          <a:spcPts val="1000"/>
        </a:spcBef>
        <a:spcAft>
          <a:spcPts val="0"/>
        </a:spcAft>
        <a:buClr>
          <a:schemeClr val="accent5"/>
        </a:buClr>
        <a:buSzPct val="90000"/>
        <a:buFont typeface="Wingdings 3" charset="2"/>
        <a:buChar char=""/>
        <a:defRPr sz="1600" b="0" i="0" kern="1200">
          <a:solidFill>
            <a:schemeClr val="tx1">
              <a:lumMod val="75000"/>
              <a:lumOff val="25000"/>
            </a:schemeClr>
          </a:solidFill>
          <a:latin typeface="Century Gothic" panose="020B0502020202020204" pitchFamily="34" charset="0"/>
          <a:ea typeface="Century Gothic" panose="020B0502020202020204" pitchFamily="34" charset="0"/>
          <a:cs typeface="Century Gothic" panose="020B0502020202020204" pitchFamily="34" charset="0"/>
        </a:defRPr>
      </a:lvl3pPr>
      <a:lvl4pPr marL="1600200" indent="-228600" algn="l" defTabSz="457200" rtl="0" eaLnBrk="1" latinLnBrk="0" hangingPunct="1">
        <a:spcBef>
          <a:spcPts val="1000"/>
        </a:spcBef>
        <a:spcAft>
          <a:spcPts val="0"/>
        </a:spcAft>
        <a:buClr>
          <a:schemeClr val="accent5"/>
        </a:buClr>
        <a:buSzPct val="90000"/>
        <a:buFont typeface="Wingdings 3" charset="2"/>
        <a:buChar char=""/>
        <a:defRPr sz="1400" b="0" i="0" kern="1200">
          <a:solidFill>
            <a:schemeClr val="tx1">
              <a:lumMod val="75000"/>
              <a:lumOff val="25000"/>
            </a:schemeClr>
          </a:solidFill>
          <a:latin typeface="Century Gothic" panose="020B0502020202020204" pitchFamily="34" charset="0"/>
          <a:ea typeface="Century Gothic" panose="020B0502020202020204" pitchFamily="34" charset="0"/>
          <a:cs typeface="Century Gothic" panose="020B0502020202020204" pitchFamily="34" charset="0"/>
        </a:defRPr>
      </a:lvl4pPr>
      <a:lvl5pPr marL="2057400" indent="-228600" algn="l" defTabSz="457200" rtl="0" eaLnBrk="1" latinLnBrk="0" hangingPunct="1">
        <a:spcBef>
          <a:spcPts val="1000"/>
        </a:spcBef>
        <a:spcAft>
          <a:spcPts val="0"/>
        </a:spcAft>
        <a:buClr>
          <a:schemeClr val="accent5"/>
        </a:buClr>
        <a:buSzPct val="90000"/>
        <a:buFont typeface="Wingdings 3" charset="2"/>
        <a:buChar char=""/>
        <a:defRPr sz="1400" b="0" i="0" kern="1200">
          <a:solidFill>
            <a:schemeClr val="tx1">
              <a:lumMod val="75000"/>
              <a:lumOff val="25000"/>
            </a:schemeClr>
          </a:solidFill>
          <a:latin typeface="Century Gothic" panose="020B0502020202020204" pitchFamily="34" charset="0"/>
          <a:ea typeface="Century Gothic" panose="020B0502020202020204" pitchFamily="34" charset="0"/>
          <a:cs typeface="Century Gothic" panose="020B050202020202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B3379-363B-FD4C-AE22-073674F655A8}"/>
              </a:ext>
            </a:extLst>
          </p:cNvPr>
          <p:cNvSpPr>
            <a:spLocks noGrp="1"/>
          </p:cNvSpPr>
          <p:nvPr>
            <p:ph type="ctrTitle"/>
          </p:nvPr>
        </p:nvSpPr>
        <p:spPr/>
        <p:txBody>
          <a:bodyPr/>
          <a:lstStyle/>
          <a:p>
            <a:r>
              <a:rPr lang="en-US" dirty="0"/>
              <a:t>Getting it Right from the Start</a:t>
            </a:r>
          </a:p>
        </p:txBody>
      </p:sp>
      <p:sp>
        <p:nvSpPr>
          <p:cNvPr id="3" name="Subtitle 2">
            <a:extLst>
              <a:ext uri="{FF2B5EF4-FFF2-40B4-BE49-F238E27FC236}">
                <a16:creationId xmlns:a16="http://schemas.microsoft.com/office/drawing/2014/main" id="{7EDE9612-0F78-8640-AC94-4A2696378000}"/>
              </a:ext>
            </a:extLst>
          </p:cNvPr>
          <p:cNvSpPr>
            <a:spLocks noGrp="1"/>
          </p:cNvSpPr>
          <p:nvPr>
            <p:ph type="subTitle" idx="1"/>
          </p:nvPr>
        </p:nvSpPr>
        <p:spPr/>
        <p:txBody>
          <a:bodyPr/>
          <a:lstStyle/>
          <a:p>
            <a:r>
              <a:rPr lang="en-US" dirty="0"/>
              <a:t>Lizzy Goggin &amp; Julia Peel</a:t>
            </a:r>
          </a:p>
        </p:txBody>
      </p:sp>
      <p:sp>
        <p:nvSpPr>
          <p:cNvPr id="4" name="TextBox 3">
            <a:extLst>
              <a:ext uri="{FF2B5EF4-FFF2-40B4-BE49-F238E27FC236}">
                <a16:creationId xmlns:a16="http://schemas.microsoft.com/office/drawing/2014/main" id="{28DD07A0-07C7-4C21-A269-1436CB5D41E0}"/>
              </a:ext>
            </a:extLst>
          </p:cNvPr>
          <p:cNvSpPr txBox="1"/>
          <p:nvPr/>
        </p:nvSpPr>
        <p:spPr>
          <a:xfrm>
            <a:off x="732991" y="3534099"/>
            <a:ext cx="1351652" cy="307777"/>
          </a:xfrm>
          <a:prstGeom prst="rect">
            <a:avLst/>
          </a:prstGeom>
          <a:noFill/>
        </p:spPr>
        <p:txBody>
          <a:bodyPr wrap="none" rtlCol="0">
            <a:spAutoFit/>
          </a:bodyPr>
          <a:lstStyle/>
          <a:p>
            <a:pPr>
              <a:spcBef>
                <a:spcPts val="1000"/>
              </a:spcBef>
              <a:buClr>
                <a:schemeClr val="accent5"/>
              </a:buClr>
              <a:buSzPct val="90000"/>
            </a:pPr>
            <a:r>
              <a:rPr lang="en-NZ" sz="1400" i="1" dirty="0">
                <a:solidFill>
                  <a:schemeClr val="bg2"/>
                </a:solidFill>
                <a:latin typeface="Century Gothic" panose="020B0502020202020204" pitchFamily="34" charset="0"/>
              </a:rPr>
              <a:t>New Zealand</a:t>
            </a:r>
          </a:p>
        </p:txBody>
      </p:sp>
    </p:spTree>
    <p:extLst>
      <p:ext uri="{BB962C8B-B14F-4D97-AF65-F5344CB8AC3E}">
        <p14:creationId xmlns:p14="http://schemas.microsoft.com/office/powerpoint/2010/main" val="2499909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7715E-213A-4B1A-B393-82C0264DBEDA}"/>
              </a:ext>
            </a:extLst>
          </p:cNvPr>
          <p:cNvSpPr>
            <a:spLocks noGrp="1"/>
          </p:cNvSpPr>
          <p:nvPr>
            <p:ph type="title"/>
          </p:nvPr>
        </p:nvSpPr>
        <p:spPr/>
        <p:txBody>
          <a:bodyPr/>
          <a:lstStyle/>
          <a:p>
            <a:r>
              <a:rPr lang="en-NZ" dirty="0"/>
              <a:t>Snapshot Mining</a:t>
            </a:r>
          </a:p>
        </p:txBody>
      </p:sp>
      <p:sp>
        <p:nvSpPr>
          <p:cNvPr id="3" name="Content Placeholder 2">
            <a:extLst>
              <a:ext uri="{FF2B5EF4-FFF2-40B4-BE49-F238E27FC236}">
                <a16:creationId xmlns:a16="http://schemas.microsoft.com/office/drawing/2014/main" id="{3CE463FF-5B0E-4B03-BDF3-7E0E05D86AF5}"/>
              </a:ext>
            </a:extLst>
          </p:cNvPr>
          <p:cNvSpPr>
            <a:spLocks noGrp="1"/>
          </p:cNvSpPr>
          <p:nvPr>
            <p:ph idx="1"/>
          </p:nvPr>
        </p:nvSpPr>
        <p:spPr/>
        <p:txBody>
          <a:bodyPr>
            <a:normAutofit/>
          </a:bodyPr>
          <a:lstStyle/>
          <a:p>
            <a:r>
              <a:rPr lang="en-NZ" sz="2400" dirty="0"/>
              <a:t>Allows tracking of customer changes to high risk fields in </a:t>
            </a:r>
            <a:r>
              <a:rPr lang="en-NZ" sz="2400" dirty="0" err="1"/>
              <a:t>eServices</a:t>
            </a:r>
            <a:endParaRPr lang="en-NZ" sz="2400" dirty="0"/>
          </a:p>
          <a:p>
            <a:r>
              <a:rPr lang="en-NZ" sz="2400" dirty="0"/>
              <a:t>Currently used in tax returns and COVID-19 support applications</a:t>
            </a:r>
          </a:p>
          <a:p>
            <a:r>
              <a:rPr lang="en-NZ" sz="2400" dirty="0"/>
              <a:t>Risk thresholds must be set appropriately</a:t>
            </a:r>
          </a:p>
          <a:p>
            <a:pPr lvl="1"/>
            <a:r>
              <a:rPr lang="en-NZ" sz="2200" dirty="0"/>
              <a:t>Stop tax returns in Fraud Manager (Integrity manager) for staff review</a:t>
            </a:r>
          </a:p>
          <a:p>
            <a:pPr lvl="1"/>
            <a:r>
              <a:rPr lang="en-NZ" sz="2200" dirty="0"/>
              <a:t>Stop COVID-19 support applications in Decision Support Manager </a:t>
            </a:r>
          </a:p>
          <a:p>
            <a:r>
              <a:rPr lang="en-NZ" sz="2400" dirty="0"/>
              <a:t>Thresholds can shift with new and changing </a:t>
            </a:r>
            <a:r>
              <a:rPr lang="en-NZ" sz="2400"/>
              <a:t>customer behaviour</a:t>
            </a:r>
            <a:endParaRPr lang="en-NZ" sz="2400" dirty="0"/>
          </a:p>
        </p:txBody>
      </p:sp>
      <p:sp>
        <p:nvSpPr>
          <p:cNvPr id="4" name="TextBox 3">
            <a:extLst>
              <a:ext uri="{FF2B5EF4-FFF2-40B4-BE49-F238E27FC236}">
                <a16:creationId xmlns:a16="http://schemas.microsoft.com/office/drawing/2014/main" id="{9C48F159-F6B3-4EC6-A946-6558D49B606A}"/>
              </a:ext>
            </a:extLst>
          </p:cNvPr>
          <p:cNvSpPr txBox="1"/>
          <p:nvPr/>
        </p:nvSpPr>
        <p:spPr>
          <a:xfrm>
            <a:off x="4708187" y="5408579"/>
            <a:ext cx="184731" cy="369332"/>
          </a:xfrm>
          <a:prstGeom prst="rect">
            <a:avLst/>
          </a:prstGeom>
          <a:noFill/>
        </p:spPr>
        <p:txBody>
          <a:bodyPr wrap="none" rtlCol="0">
            <a:spAutoFit/>
          </a:bodyPr>
          <a:lstStyle/>
          <a:p>
            <a:endParaRPr lang="en-NZ" dirty="0"/>
          </a:p>
        </p:txBody>
      </p:sp>
    </p:spTree>
    <p:extLst>
      <p:ext uri="{BB962C8B-B14F-4D97-AF65-F5344CB8AC3E}">
        <p14:creationId xmlns:p14="http://schemas.microsoft.com/office/powerpoint/2010/main" val="2482364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018B1-B6D2-470F-82F3-216C1767F0C7}"/>
              </a:ext>
            </a:extLst>
          </p:cNvPr>
          <p:cNvSpPr>
            <a:spLocks noGrp="1"/>
          </p:cNvSpPr>
          <p:nvPr>
            <p:ph type="title"/>
          </p:nvPr>
        </p:nvSpPr>
        <p:spPr/>
        <p:txBody>
          <a:bodyPr/>
          <a:lstStyle/>
          <a:p>
            <a:r>
              <a:rPr lang="en-NZ" dirty="0"/>
              <a:t>Snapshot Mining Example</a:t>
            </a:r>
          </a:p>
        </p:txBody>
      </p:sp>
      <p:pic>
        <p:nvPicPr>
          <p:cNvPr id="5" name="Screen Recording 25">
            <a:hlinkClick r:id="" action="ppaction://media"/>
            <a:extLst>
              <a:ext uri="{FF2B5EF4-FFF2-40B4-BE49-F238E27FC236}">
                <a16:creationId xmlns:a16="http://schemas.microsoft.com/office/drawing/2014/main" id="{64519823-F482-4623-B7E4-2B61585B293C}"/>
              </a:ext>
            </a:extLst>
          </p:cNvPr>
          <p:cNvPicPr>
            <a:picLocks noGrp="1" noChangeAspect="1"/>
          </p:cNvPicPr>
          <p:nvPr>
            <p:ph idx="1"/>
            <a:videoFile r:link="rId1"/>
            <p:extLst>
              <p:ext uri="{DAA4B4D4-6D71-4841-9C94-3DE7FCFB9230}">
                <p14:media xmlns:p14="http://schemas.microsoft.com/office/powerpoint/2010/main" r:embed="rId2">
                  <p14:trim st="1153" end="0.4"/>
                </p14:media>
              </p:ext>
            </p:extLst>
          </p:nvPr>
        </p:nvPicPr>
        <p:blipFill>
          <a:blip r:embed="rId5"/>
          <a:stretch>
            <a:fillRect/>
          </a:stretch>
        </p:blipFill>
        <p:spPr>
          <a:xfrm>
            <a:off x="3849756" y="904697"/>
            <a:ext cx="4492487" cy="5771017"/>
          </a:xfrm>
        </p:spPr>
      </p:pic>
    </p:spTree>
    <p:extLst>
      <p:ext uri="{BB962C8B-B14F-4D97-AF65-F5344CB8AC3E}">
        <p14:creationId xmlns:p14="http://schemas.microsoft.com/office/powerpoint/2010/main" val="3828177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7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fullScrn="1">
              <p:cMediaNode vol="80000" mute="1">
                <p:cTn id="12" fill="hold" display="0">
                  <p:stCondLst>
                    <p:cond delay="indefinite"/>
                  </p:stCondLst>
                </p:cTn>
                <p:tgtEl>
                  <p:spTgt spid="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05E3A-CA54-4A3B-8FA6-2E8A024B0854}"/>
              </a:ext>
            </a:extLst>
          </p:cNvPr>
          <p:cNvSpPr>
            <a:spLocks noGrp="1"/>
          </p:cNvSpPr>
          <p:nvPr>
            <p:ph type="title"/>
          </p:nvPr>
        </p:nvSpPr>
        <p:spPr/>
        <p:txBody>
          <a:bodyPr/>
          <a:lstStyle/>
          <a:p>
            <a:r>
              <a:rPr lang="en-NZ" dirty="0"/>
              <a:t>Automated Web Messaging</a:t>
            </a:r>
          </a:p>
        </p:txBody>
      </p:sp>
      <p:sp>
        <p:nvSpPr>
          <p:cNvPr id="3" name="Content Placeholder 2">
            <a:extLst>
              <a:ext uri="{FF2B5EF4-FFF2-40B4-BE49-F238E27FC236}">
                <a16:creationId xmlns:a16="http://schemas.microsoft.com/office/drawing/2014/main" id="{35C22A51-CFF2-4C66-9228-AB65539936B5}"/>
              </a:ext>
            </a:extLst>
          </p:cNvPr>
          <p:cNvSpPr>
            <a:spLocks noGrp="1"/>
          </p:cNvSpPr>
          <p:nvPr>
            <p:ph idx="1"/>
          </p:nvPr>
        </p:nvSpPr>
        <p:spPr>
          <a:xfrm>
            <a:off x="1653434" y="1069173"/>
            <a:ext cx="10232592" cy="4936229"/>
          </a:xfrm>
        </p:spPr>
        <p:txBody>
          <a:bodyPr>
            <a:noAutofit/>
          </a:bodyPr>
          <a:lstStyle/>
          <a:p>
            <a:r>
              <a:rPr lang="en-NZ" sz="2400" dirty="0"/>
              <a:t>Necessity during COVID-19 due to staff resource constraints</a:t>
            </a:r>
          </a:p>
          <a:p>
            <a:r>
              <a:rPr lang="en-NZ" sz="2400" dirty="0"/>
              <a:t>Targeted high volume rules with generic information requested</a:t>
            </a:r>
          </a:p>
          <a:p>
            <a:r>
              <a:rPr lang="en-NZ" sz="2400" dirty="0"/>
              <a:t>Piloted out of discovery manager </a:t>
            </a:r>
          </a:p>
          <a:p>
            <a:pPr lvl="1"/>
            <a:r>
              <a:rPr lang="en-NZ" sz="2200" dirty="0"/>
              <a:t>Not sent in real time</a:t>
            </a:r>
          </a:p>
          <a:p>
            <a:pPr lvl="1"/>
            <a:r>
              <a:rPr lang="en-NZ" sz="2200" dirty="0"/>
              <a:t>Applicants able to reply with required attachments</a:t>
            </a:r>
          </a:p>
          <a:p>
            <a:pPr lvl="1"/>
            <a:r>
              <a:rPr lang="en-NZ" sz="2200" dirty="0"/>
              <a:t>Responses diverted to trained staff</a:t>
            </a:r>
          </a:p>
          <a:p>
            <a:r>
              <a:rPr lang="en-NZ" sz="2400" dirty="0"/>
              <a:t>Embedded into decision support in March 2022 </a:t>
            </a:r>
          </a:p>
          <a:p>
            <a:pPr lvl="1"/>
            <a:r>
              <a:rPr lang="en-NZ" sz="2200" dirty="0">
                <a:solidFill>
                  <a:srgbClr val="58595B">
                    <a:lumMod val="75000"/>
                    <a:lumOff val="25000"/>
                  </a:srgbClr>
                </a:solidFill>
              </a:rPr>
              <a:t>Message sent instantly after COVID-19 application submitted</a:t>
            </a:r>
          </a:p>
          <a:p>
            <a:pPr lvl="1"/>
            <a:r>
              <a:rPr lang="en-NZ" sz="2200" dirty="0">
                <a:solidFill>
                  <a:srgbClr val="58595B">
                    <a:lumMod val="75000"/>
                    <a:lumOff val="25000"/>
                  </a:srgbClr>
                </a:solidFill>
              </a:rPr>
              <a:t>Cases were auto rejected after a specified period if customer did not respond</a:t>
            </a:r>
          </a:p>
        </p:txBody>
      </p:sp>
    </p:spTree>
    <p:extLst>
      <p:ext uri="{BB962C8B-B14F-4D97-AF65-F5344CB8AC3E}">
        <p14:creationId xmlns:p14="http://schemas.microsoft.com/office/powerpoint/2010/main" val="23324181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F82C6-5F79-416E-B6B4-D7265D2B9FB4}"/>
              </a:ext>
            </a:extLst>
          </p:cNvPr>
          <p:cNvSpPr>
            <a:spLocks noGrp="1"/>
          </p:cNvSpPr>
          <p:nvPr>
            <p:ph type="title"/>
          </p:nvPr>
        </p:nvSpPr>
        <p:spPr>
          <a:xfrm>
            <a:off x="1653435" y="136525"/>
            <a:ext cx="10232591" cy="914400"/>
          </a:xfrm>
        </p:spPr>
        <p:txBody>
          <a:bodyPr anchor="t">
            <a:normAutofit/>
          </a:bodyPr>
          <a:lstStyle/>
          <a:p>
            <a:r>
              <a:rPr lang="en-NZ" dirty="0"/>
              <a:t>Where to next?	</a:t>
            </a:r>
          </a:p>
        </p:txBody>
      </p:sp>
      <p:sp>
        <p:nvSpPr>
          <p:cNvPr id="3" name="Content Placeholder 2">
            <a:extLst>
              <a:ext uri="{FF2B5EF4-FFF2-40B4-BE49-F238E27FC236}">
                <a16:creationId xmlns:a16="http://schemas.microsoft.com/office/drawing/2014/main" id="{290537E4-8C35-4428-9E35-6A49B43E1846}"/>
              </a:ext>
            </a:extLst>
          </p:cNvPr>
          <p:cNvSpPr>
            <a:spLocks noGrp="1"/>
          </p:cNvSpPr>
          <p:nvPr>
            <p:ph idx="1"/>
          </p:nvPr>
        </p:nvSpPr>
        <p:spPr>
          <a:xfrm>
            <a:off x="1696456" y="1094882"/>
            <a:ext cx="10034337" cy="5370699"/>
          </a:xfrm>
        </p:spPr>
        <p:txBody>
          <a:bodyPr>
            <a:normAutofit/>
          </a:bodyPr>
          <a:lstStyle/>
          <a:p>
            <a:pPr>
              <a:lnSpc>
                <a:spcPct val="90000"/>
              </a:lnSpc>
            </a:pPr>
            <a:r>
              <a:rPr lang="en-NZ" sz="2400" dirty="0"/>
              <a:t>Continue to push for automated solutions to assist in customer compliance</a:t>
            </a:r>
          </a:p>
          <a:p>
            <a:pPr lvl="1">
              <a:lnSpc>
                <a:spcPct val="90000"/>
              </a:lnSpc>
            </a:pPr>
            <a:r>
              <a:rPr lang="en-NZ" sz="2200" dirty="0"/>
              <a:t>Issuing automated correspondence</a:t>
            </a:r>
          </a:p>
          <a:p>
            <a:pPr lvl="2">
              <a:lnSpc>
                <a:spcPct val="90000"/>
              </a:lnSpc>
            </a:pPr>
            <a:r>
              <a:rPr lang="en-NZ" sz="2000" dirty="0"/>
              <a:t>Embedding automated web messages into the integrity(fraud) manager</a:t>
            </a:r>
          </a:p>
          <a:p>
            <a:pPr lvl="2">
              <a:lnSpc>
                <a:spcPct val="90000"/>
              </a:lnSpc>
            </a:pPr>
            <a:r>
              <a:rPr lang="en-NZ" sz="2000" dirty="0"/>
              <a:t>Flagging high risk and suspicious customers </a:t>
            </a:r>
          </a:p>
          <a:p>
            <a:pPr>
              <a:lnSpc>
                <a:spcPct val="90000"/>
              </a:lnSpc>
            </a:pPr>
            <a:r>
              <a:rPr lang="en-NZ" sz="2400" dirty="0"/>
              <a:t>Always looking for new and innovative ways to approach customer compliance</a:t>
            </a:r>
          </a:p>
          <a:p>
            <a:pPr lvl="1">
              <a:lnSpc>
                <a:spcPct val="90000"/>
              </a:lnSpc>
            </a:pPr>
            <a:r>
              <a:rPr lang="en-NZ" sz="2200" dirty="0"/>
              <a:t>Creating debt compliance models</a:t>
            </a:r>
          </a:p>
          <a:p>
            <a:pPr lvl="2">
              <a:lnSpc>
                <a:spcPct val="90000"/>
              </a:lnSpc>
            </a:pPr>
            <a:r>
              <a:rPr lang="en-NZ" sz="2000" dirty="0"/>
              <a:t>Used to score the likelihood of a customer’s ability to pay debts</a:t>
            </a:r>
          </a:p>
          <a:p>
            <a:pPr lvl="2">
              <a:lnSpc>
                <a:spcPct val="90000"/>
              </a:lnSpc>
            </a:pPr>
            <a:r>
              <a:rPr lang="en-NZ" sz="2000" dirty="0"/>
              <a:t>Will be used to target customers with a low likelihood of self correction</a:t>
            </a:r>
          </a:p>
          <a:p>
            <a:pPr marL="0" indent="0">
              <a:lnSpc>
                <a:spcPct val="90000"/>
              </a:lnSpc>
              <a:buNone/>
            </a:pPr>
            <a:endParaRPr lang="en-NZ" sz="1600" dirty="0"/>
          </a:p>
        </p:txBody>
      </p:sp>
    </p:spTree>
    <p:extLst>
      <p:ext uri="{BB962C8B-B14F-4D97-AF65-F5344CB8AC3E}">
        <p14:creationId xmlns:p14="http://schemas.microsoft.com/office/powerpoint/2010/main" val="29887801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1E1AC-C694-4A13-BB94-DE19822ABBC2}"/>
              </a:ext>
            </a:extLst>
          </p:cNvPr>
          <p:cNvSpPr>
            <a:spLocks noGrp="1"/>
          </p:cNvSpPr>
          <p:nvPr>
            <p:ph type="title"/>
          </p:nvPr>
        </p:nvSpPr>
        <p:spPr>
          <a:xfrm>
            <a:off x="1653435" y="136525"/>
            <a:ext cx="10232591" cy="914400"/>
          </a:xfrm>
        </p:spPr>
        <p:txBody>
          <a:bodyPr anchor="t">
            <a:normAutofit/>
          </a:bodyPr>
          <a:lstStyle/>
          <a:p>
            <a:r>
              <a:rPr lang="en-NZ" dirty="0"/>
              <a:t>Questions?</a:t>
            </a:r>
          </a:p>
        </p:txBody>
      </p:sp>
      <p:pic>
        <p:nvPicPr>
          <p:cNvPr id="8" name="Picture 7" descr="Quizzical burrowing owl looking forward">
            <a:extLst>
              <a:ext uri="{FF2B5EF4-FFF2-40B4-BE49-F238E27FC236}">
                <a16:creationId xmlns:a16="http://schemas.microsoft.com/office/drawing/2014/main" id="{92412E86-941F-468D-B203-FA46E256C161}"/>
              </a:ext>
            </a:extLst>
          </p:cNvPr>
          <p:cNvPicPr>
            <a:picLocks noChangeAspect="1"/>
          </p:cNvPicPr>
          <p:nvPr/>
        </p:nvPicPr>
        <p:blipFill rotWithShape="1">
          <a:blip r:embed="rId2"/>
          <a:srcRect t="9957" r="-2" b="20632"/>
          <a:stretch/>
        </p:blipFill>
        <p:spPr>
          <a:xfrm>
            <a:off x="1653435" y="1276681"/>
            <a:ext cx="10232592" cy="4936229"/>
          </a:xfrm>
          <a:prstGeom prst="rect">
            <a:avLst/>
          </a:prstGeom>
          <a:noFill/>
        </p:spPr>
      </p:pic>
    </p:spTree>
    <p:extLst>
      <p:ext uri="{BB962C8B-B14F-4D97-AF65-F5344CB8AC3E}">
        <p14:creationId xmlns:p14="http://schemas.microsoft.com/office/powerpoint/2010/main" val="545182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23DA1-112C-45C5-A13A-F5C46308063A}"/>
              </a:ext>
            </a:extLst>
          </p:cNvPr>
          <p:cNvSpPr>
            <a:spLocks noGrp="1"/>
          </p:cNvSpPr>
          <p:nvPr>
            <p:ph type="title"/>
          </p:nvPr>
        </p:nvSpPr>
        <p:spPr/>
        <p:txBody>
          <a:bodyPr/>
          <a:lstStyle/>
          <a:p>
            <a:r>
              <a:rPr lang="en-NZ" dirty="0"/>
              <a:t>Proactive Actions</a:t>
            </a:r>
          </a:p>
        </p:txBody>
      </p:sp>
      <p:sp>
        <p:nvSpPr>
          <p:cNvPr id="3" name="Content Placeholder 2">
            <a:extLst>
              <a:ext uri="{FF2B5EF4-FFF2-40B4-BE49-F238E27FC236}">
                <a16:creationId xmlns:a16="http://schemas.microsoft.com/office/drawing/2014/main" id="{F55B4FDB-1FCB-4097-9793-D9F7EF3E35B6}"/>
              </a:ext>
            </a:extLst>
          </p:cNvPr>
          <p:cNvSpPr>
            <a:spLocks noGrp="1"/>
          </p:cNvSpPr>
          <p:nvPr>
            <p:ph idx="1"/>
          </p:nvPr>
        </p:nvSpPr>
        <p:spPr/>
        <p:txBody>
          <a:bodyPr>
            <a:normAutofit/>
          </a:bodyPr>
          <a:lstStyle/>
          <a:p>
            <a:r>
              <a:rPr lang="en-NZ" sz="2400" dirty="0"/>
              <a:t>Activities used to assist with customers’ proactive compliance to get it right from the start</a:t>
            </a:r>
          </a:p>
          <a:p>
            <a:r>
              <a:rPr lang="en-NZ" sz="2400" dirty="0">
                <a:solidFill>
                  <a:srgbClr val="818285"/>
                </a:solidFill>
              </a:rPr>
              <a:t>Utilise automated contact with customers and activities in the system</a:t>
            </a:r>
            <a:endParaRPr lang="en-NZ" sz="2400" dirty="0"/>
          </a:p>
          <a:p>
            <a:r>
              <a:rPr lang="en-NZ" sz="2400" dirty="0"/>
              <a:t>Many different tools and processes are used to steer the customer in the right direction</a:t>
            </a:r>
          </a:p>
          <a:p>
            <a:endParaRPr lang="en-NZ" sz="1800" dirty="0"/>
          </a:p>
        </p:txBody>
      </p:sp>
      <p:graphicFrame>
        <p:nvGraphicFramePr>
          <p:cNvPr id="8" name="Diagram 7">
            <a:extLst>
              <a:ext uri="{FF2B5EF4-FFF2-40B4-BE49-F238E27FC236}">
                <a16:creationId xmlns:a16="http://schemas.microsoft.com/office/drawing/2014/main" id="{1D6E1575-F444-49C9-9BDA-5152EC012FE5}"/>
              </a:ext>
            </a:extLst>
          </p:cNvPr>
          <p:cNvGraphicFramePr/>
          <p:nvPr/>
        </p:nvGraphicFramePr>
        <p:xfrm>
          <a:off x="1653435" y="3573091"/>
          <a:ext cx="9854027" cy="4016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9" name="Straight Connector 8">
            <a:extLst>
              <a:ext uri="{FF2B5EF4-FFF2-40B4-BE49-F238E27FC236}">
                <a16:creationId xmlns:a16="http://schemas.microsoft.com/office/drawing/2014/main" id="{2F31FA90-0459-4C04-ACCB-A2C1958B34B9}"/>
              </a:ext>
            </a:extLst>
          </p:cNvPr>
          <p:cNvCxnSpPr/>
          <p:nvPr/>
        </p:nvCxnSpPr>
        <p:spPr>
          <a:xfrm flipH="1">
            <a:off x="7082261" y="4788563"/>
            <a:ext cx="2" cy="1733686"/>
          </a:xfrm>
          <a:prstGeom prst="line">
            <a:avLst/>
          </a:prstGeom>
          <a:ln>
            <a:solidFill>
              <a:srgbClr val="F8991D"/>
            </a:solidFill>
          </a:ln>
        </p:spPr>
        <p:style>
          <a:lnRef idx="3">
            <a:schemeClr val="accent5"/>
          </a:lnRef>
          <a:fillRef idx="0">
            <a:schemeClr val="accent5"/>
          </a:fillRef>
          <a:effectRef idx="2">
            <a:schemeClr val="accent5"/>
          </a:effectRef>
          <a:fontRef idx="minor">
            <a:schemeClr val="tx1"/>
          </a:fontRef>
        </p:style>
      </p:cxnSp>
      <p:sp>
        <p:nvSpPr>
          <p:cNvPr id="10" name="Right Brace 9">
            <a:extLst>
              <a:ext uri="{FF2B5EF4-FFF2-40B4-BE49-F238E27FC236}">
                <a16:creationId xmlns:a16="http://schemas.microsoft.com/office/drawing/2014/main" id="{B85B8A76-57DC-41E0-B4E0-CF1BD1F18D99}"/>
              </a:ext>
            </a:extLst>
          </p:cNvPr>
          <p:cNvSpPr/>
          <p:nvPr/>
        </p:nvSpPr>
        <p:spPr>
          <a:xfrm rot="16200000">
            <a:off x="4246587" y="1836785"/>
            <a:ext cx="366983" cy="5304368"/>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NZ"/>
          </a:p>
        </p:txBody>
      </p:sp>
      <p:sp>
        <p:nvSpPr>
          <p:cNvPr id="11" name="TextBox 10">
            <a:extLst>
              <a:ext uri="{FF2B5EF4-FFF2-40B4-BE49-F238E27FC236}">
                <a16:creationId xmlns:a16="http://schemas.microsoft.com/office/drawing/2014/main" id="{A18E3A5A-97DF-492C-B107-C70DF8E64463}"/>
              </a:ext>
            </a:extLst>
          </p:cNvPr>
          <p:cNvSpPr txBox="1"/>
          <p:nvPr/>
        </p:nvSpPr>
        <p:spPr>
          <a:xfrm>
            <a:off x="3353090" y="3835536"/>
            <a:ext cx="2141933" cy="369332"/>
          </a:xfrm>
          <a:prstGeom prst="rect">
            <a:avLst/>
          </a:prstGeom>
          <a:noFill/>
        </p:spPr>
        <p:txBody>
          <a:bodyPr wrap="square" rtlCol="0">
            <a:spAutoFit/>
          </a:bodyPr>
          <a:lstStyle/>
          <a:p>
            <a:r>
              <a:rPr lang="en-NZ" dirty="0">
                <a:solidFill>
                  <a:srgbClr val="818285"/>
                </a:solidFill>
                <a:latin typeface="Century Gothic" panose="020B0502020202020204" pitchFamily="34" charset="0"/>
              </a:rPr>
              <a:t>Proactive Actions</a:t>
            </a:r>
          </a:p>
        </p:txBody>
      </p:sp>
    </p:spTree>
    <p:extLst>
      <p:ext uri="{BB962C8B-B14F-4D97-AF65-F5344CB8AC3E}">
        <p14:creationId xmlns:p14="http://schemas.microsoft.com/office/powerpoint/2010/main" val="882478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10" grpId="0" animBg="1"/>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ED67B-C575-4AB3-969B-BD22A89FDA0E}"/>
              </a:ext>
            </a:extLst>
          </p:cNvPr>
          <p:cNvSpPr>
            <a:spLocks noGrp="1"/>
          </p:cNvSpPr>
          <p:nvPr>
            <p:ph type="title"/>
          </p:nvPr>
        </p:nvSpPr>
        <p:spPr/>
        <p:txBody>
          <a:bodyPr/>
          <a:lstStyle/>
          <a:p>
            <a:r>
              <a:rPr lang="en-NZ" dirty="0"/>
              <a:t>Proactive Actions - Interventions</a:t>
            </a:r>
          </a:p>
        </p:txBody>
      </p:sp>
      <p:sp>
        <p:nvSpPr>
          <p:cNvPr id="3" name="Content Placeholder 2">
            <a:extLst>
              <a:ext uri="{FF2B5EF4-FFF2-40B4-BE49-F238E27FC236}">
                <a16:creationId xmlns:a16="http://schemas.microsoft.com/office/drawing/2014/main" id="{38C8FA6B-5B6F-45D9-8374-42887B3BA9BA}"/>
              </a:ext>
            </a:extLst>
          </p:cNvPr>
          <p:cNvSpPr>
            <a:spLocks noGrp="1"/>
          </p:cNvSpPr>
          <p:nvPr>
            <p:ph idx="1"/>
          </p:nvPr>
        </p:nvSpPr>
        <p:spPr/>
        <p:txBody>
          <a:bodyPr>
            <a:normAutofit fontScale="92500" lnSpcReduction="20000"/>
          </a:bodyPr>
          <a:lstStyle/>
          <a:p>
            <a:r>
              <a:rPr lang="en-NZ" sz="2800" dirty="0"/>
              <a:t>Tax code proactive actions: </a:t>
            </a:r>
          </a:p>
          <a:p>
            <a:pPr lvl="1"/>
            <a:r>
              <a:rPr lang="en-NZ" sz="2400" dirty="0"/>
              <a:t>To ensure customers have the correct amount of tax deducted from their salary/wages </a:t>
            </a:r>
          </a:p>
          <a:p>
            <a:pPr lvl="2"/>
            <a:r>
              <a:rPr lang="en-NZ" sz="2000" dirty="0"/>
              <a:t>Letter sent to employer to update tax code when income thresholds breached</a:t>
            </a:r>
          </a:p>
          <a:p>
            <a:pPr lvl="2"/>
            <a:r>
              <a:rPr lang="en-NZ" sz="2000" dirty="0"/>
              <a:t>Reduces large debts and large refunds at end of year square up</a:t>
            </a:r>
          </a:p>
          <a:p>
            <a:r>
              <a:rPr lang="en-NZ" sz="2800" dirty="0"/>
              <a:t>Family assistance proactive actions:</a:t>
            </a:r>
          </a:p>
          <a:p>
            <a:pPr lvl="1"/>
            <a:r>
              <a:rPr lang="en-NZ" sz="2400" dirty="0"/>
              <a:t>To ensure customers receive the correct family entitlements</a:t>
            </a:r>
          </a:p>
          <a:p>
            <a:pPr lvl="2"/>
            <a:r>
              <a:rPr lang="en-NZ" sz="2000" dirty="0"/>
              <a:t>Uses income projection</a:t>
            </a:r>
          </a:p>
          <a:p>
            <a:pPr lvl="2"/>
            <a:r>
              <a:rPr lang="en-NZ" sz="2000" dirty="0"/>
              <a:t>Actions:</a:t>
            </a:r>
          </a:p>
          <a:p>
            <a:pPr lvl="3"/>
            <a:r>
              <a:rPr lang="en-NZ" sz="1800" dirty="0"/>
              <a:t>Letter</a:t>
            </a:r>
          </a:p>
          <a:p>
            <a:pPr lvl="3"/>
            <a:r>
              <a:rPr lang="en-NZ" sz="1800" dirty="0"/>
              <a:t>Automatic reassessment </a:t>
            </a:r>
          </a:p>
          <a:p>
            <a:pPr lvl="3"/>
            <a:r>
              <a:rPr lang="en-NZ" sz="1800" dirty="0"/>
              <a:t>Manual reassessment by staff member</a:t>
            </a:r>
          </a:p>
        </p:txBody>
      </p:sp>
    </p:spTree>
    <p:extLst>
      <p:ext uri="{BB962C8B-B14F-4D97-AF65-F5344CB8AC3E}">
        <p14:creationId xmlns:p14="http://schemas.microsoft.com/office/powerpoint/2010/main" val="1202357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E77CF-35BD-445A-8AC3-C1188A2E0A29}"/>
              </a:ext>
            </a:extLst>
          </p:cNvPr>
          <p:cNvSpPr>
            <a:spLocks noGrp="1"/>
          </p:cNvSpPr>
          <p:nvPr>
            <p:ph type="title"/>
          </p:nvPr>
        </p:nvSpPr>
        <p:spPr/>
        <p:txBody>
          <a:bodyPr/>
          <a:lstStyle/>
          <a:p>
            <a:r>
              <a:rPr lang="en-NZ" dirty="0"/>
              <a:t>Proactive Actions - Interventions</a:t>
            </a:r>
          </a:p>
        </p:txBody>
      </p:sp>
      <p:sp>
        <p:nvSpPr>
          <p:cNvPr id="3" name="Content Placeholder 2">
            <a:extLst>
              <a:ext uri="{FF2B5EF4-FFF2-40B4-BE49-F238E27FC236}">
                <a16:creationId xmlns:a16="http://schemas.microsoft.com/office/drawing/2014/main" id="{187AF1D1-E8D6-4343-AB15-EC8BB8AAF763}"/>
              </a:ext>
            </a:extLst>
          </p:cNvPr>
          <p:cNvSpPr>
            <a:spLocks noGrp="1"/>
          </p:cNvSpPr>
          <p:nvPr>
            <p:ph idx="1"/>
          </p:nvPr>
        </p:nvSpPr>
        <p:spPr/>
        <p:txBody>
          <a:bodyPr/>
          <a:lstStyle/>
          <a:p>
            <a:r>
              <a:rPr lang="en-NZ" sz="2400" dirty="0"/>
              <a:t>Marketing: targets specific groups of customers for ‘top of mind’ topics</a:t>
            </a:r>
          </a:p>
          <a:p>
            <a:pPr marL="742950" marR="0" lvl="1" indent="-342900" algn="l" defTabSz="457200" rtl="0" eaLnBrk="1" fontAlgn="auto" latinLnBrk="0" hangingPunct="1">
              <a:lnSpc>
                <a:spcPct val="100000"/>
              </a:lnSpc>
              <a:spcBef>
                <a:spcPts val="1000"/>
              </a:spcBef>
              <a:spcAft>
                <a:spcPts val="0"/>
              </a:spcAft>
              <a:buClr>
                <a:srgbClr val="F8991D"/>
              </a:buClr>
              <a:buSzPct val="90000"/>
              <a:buFont typeface="Wingdings 3" charset="2"/>
              <a:buChar char=""/>
              <a:tabLst/>
              <a:defRPr/>
            </a:pPr>
            <a:r>
              <a:rPr kumimoji="0" lang="en-NZ" sz="2200" b="0" i="0" u="none" strike="noStrike" kern="1200" cap="none" spc="0" normalizeH="0" baseline="0" noProof="0" dirty="0">
                <a:ln>
                  <a:noFill/>
                </a:ln>
                <a:solidFill>
                  <a:srgbClr val="58595B">
                    <a:lumMod val="75000"/>
                    <a:lumOff val="25000"/>
                  </a:srgbClr>
                </a:solidFill>
                <a:effectLst/>
                <a:uLnTx/>
                <a:uFillTx/>
                <a:latin typeface="Century Gothic" panose="020B0502020202020204" pitchFamily="34" charset="0"/>
              </a:rPr>
              <a:t>Communication channels: email, SMS, letters, web messages</a:t>
            </a:r>
          </a:p>
          <a:p>
            <a:pPr marL="742950" marR="0" lvl="1" indent="-342900" algn="l" defTabSz="457200" rtl="0" eaLnBrk="1" fontAlgn="auto" latinLnBrk="0" hangingPunct="1">
              <a:lnSpc>
                <a:spcPct val="100000"/>
              </a:lnSpc>
              <a:spcBef>
                <a:spcPts val="1000"/>
              </a:spcBef>
              <a:spcAft>
                <a:spcPts val="0"/>
              </a:spcAft>
              <a:buClr>
                <a:srgbClr val="F8991D"/>
              </a:buClr>
              <a:buSzPct val="90000"/>
              <a:buFont typeface="Wingdings 3" charset="2"/>
              <a:buChar char=""/>
              <a:tabLst/>
              <a:defRPr/>
            </a:pPr>
            <a:r>
              <a:rPr kumimoji="0" lang="en-NZ" sz="2200" b="0" i="0" u="none" strike="noStrike" kern="1200" cap="none" spc="0" normalizeH="0" baseline="0" noProof="0" dirty="0">
                <a:ln>
                  <a:noFill/>
                </a:ln>
                <a:solidFill>
                  <a:srgbClr val="58595B">
                    <a:lumMod val="75000"/>
                    <a:lumOff val="25000"/>
                  </a:srgbClr>
                </a:solidFill>
                <a:effectLst/>
                <a:uLnTx/>
                <a:uFillTx/>
                <a:latin typeface="Century Gothic" panose="020B0502020202020204" pitchFamily="34" charset="0"/>
              </a:rPr>
              <a:t>Recent marketing highlights: </a:t>
            </a:r>
          </a:p>
          <a:p>
            <a:pPr lvl="2" indent="-342900">
              <a:buClr>
                <a:srgbClr val="F8991D"/>
              </a:buClr>
              <a:defRPr/>
            </a:pPr>
            <a:r>
              <a:rPr lang="en-NZ" sz="2000" dirty="0">
                <a:solidFill>
                  <a:srgbClr val="58595B">
                    <a:lumMod val="75000"/>
                    <a:lumOff val="25000"/>
                  </a:srgbClr>
                </a:solidFill>
              </a:rPr>
              <a:t>COVID support bank account request</a:t>
            </a:r>
          </a:p>
          <a:p>
            <a:endParaRPr lang="en-NZ" dirty="0"/>
          </a:p>
        </p:txBody>
      </p:sp>
    </p:spTree>
    <p:extLst>
      <p:ext uri="{BB962C8B-B14F-4D97-AF65-F5344CB8AC3E}">
        <p14:creationId xmlns:p14="http://schemas.microsoft.com/office/powerpoint/2010/main" val="2036027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1794A-76EB-4C06-B41F-FFF4AC1720C5}"/>
              </a:ext>
            </a:extLst>
          </p:cNvPr>
          <p:cNvSpPr>
            <a:spLocks noGrp="1"/>
          </p:cNvSpPr>
          <p:nvPr>
            <p:ph type="title"/>
          </p:nvPr>
        </p:nvSpPr>
        <p:spPr/>
        <p:txBody>
          <a:bodyPr/>
          <a:lstStyle/>
          <a:p>
            <a:r>
              <a:rPr lang="en-NZ" dirty="0"/>
              <a:t>Proactive Actions - Interventions</a:t>
            </a:r>
          </a:p>
        </p:txBody>
      </p:sp>
      <p:sp>
        <p:nvSpPr>
          <p:cNvPr id="3" name="Content Placeholder 2">
            <a:extLst>
              <a:ext uri="{FF2B5EF4-FFF2-40B4-BE49-F238E27FC236}">
                <a16:creationId xmlns:a16="http://schemas.microsoft.com/office/drawing/2014/main" id="{B4266896-7C4F-4725-86CB-FB4499067DD9}"/>
              </a:ext>
            </a:extLst>
          </p:cNvPr>
          <p:cNvSpPr>
            <a:spLocks noGrp="1"/>
          </p:cNvSpPr>
          <p:nvPr>
            <p:ph idx="1"/>
          </p:nvPr>
        </p:nvSpPr>
        <p:spPr/>
        <p:txBody>
          <a:bodyPr/>
          <a:lstStyle/>
          <a:p>
            <a:r>
              <a:rPr lang="en-NZ" sz="2400" dirty="0"/>
              <a:t>Right from the START: targets customers who have recently registered for GST (i.e. VAT) or employer activities</a:t>
            </a:r>
          </a:p>
          <a:p>
            <a:pPr lvl="1" indent="-342900">
              <a:buClr>
                <a:srgbClr val="F8991D"/>
              </a:buClr>
              <a:defRPr/>
            </a:pPr>
            <a:r>
              <a:rPr lang="en-NZ" sz="2200" dirty="0"/>
              <a:t>Categorises customers into low, medium and high risk groups</a:t>
            </a:r>
          </a:p>
          <a:p>
            <a:pPr lvl="1" indent="-342900">
              <a:buClr>
                <a:srgbClr val="F8991D"/>
              </a:buClr>
              <a:defRPr/>
            </a:pPr>
            <a:r>
              <a:rPr lang="en-NZ" sz="2200" dirty="0"/>
              <a:t>Customer receives different interventions depending on their risk group categorisation</a:t>
            </a:r>
          </a:p>
          <a:p>
            <a:endParaRPr lang="en-NZ" dirty="0"/>
          </a:p>
        </p:txBody>
      </p:sp>
      <p:graphicFrame>
        <p:nvGraphicFramePr>
          <p:cNvPr id="4" name="Diagram 3">
            <a:extLst>
              <a:ext uri="{FF2B5EF4-FFF2-40B4-BE49-F238E27FC236}">
                <a16:creationId xmlns:a16="http://schemas.microsoft.com/office/drawing/2014/main" id="{3BA12DB7-A987-4CCC-8521-D40D819786FF}"/>
              </a:ext>
            </a:extLst>
          </p:cNvPr>
          <p:cNvGraphicFramePr/>
          <p:nvPr/>
        </p:nvGraphicFramePr>
        <p:xfrm>
          <a:off x="6096000" y="3613135"/>
          <a:ext cx="5405120" cy="32427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073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B9DF7-AC73-436C-A9B3-0B9B6D6E5E28}"/>
              </a:ext>
            </a:extLst>
          </p:cNvPr>
          <p:cNvSpPr>
            <a:spLocks noGrp="1"/>
          </p:cNvSpPr>
          <p:nvPr>
            <p:ph type="title"/>
          </p:nvPr>
        </p:nvSpPr>
        <p:spPr/>
        <p:txBody>
          <a:bodyPr/>
          <a:lstStyle/>
          <a:p>
            <a:r>
              <a:rPr lang="en-NZ" dirty="0"/>
              <a:t>Right from the Start – Risk Groupings</a:t>
            </a:r>
          </a:p>
        </p:txBody>
      </p:sp>
      <p:sp>
        <p:nvSpPr>
          <p:cNvPr id="3" name="Content Placeholder 2">
            <a:extLst>
              <a:ext uri="{FF2B5EF4-FFF2-40B4-BE49-F238E27FC236}">
                <a16:creationId xmlns:a16="http://schemas.microsoft.com/office/drawing/2014/main" id="{A507F269-A878-4FCD-9520-1220C785E8F4}"/>
              </a:ext>
            </a:extLst>
          </p:cNvPr>
          <p:cNvSpPr>
            <a:spLocks noGrp="1"/>
          </p:cNvSpPr>
          <p:nvPr>
            <p:ph idx="1"/>
          </p:nvPr>
        </p:nvSpPr>
        <p:spPr>
          <a:xfrm>
            <a:off x="1653435" y="1276681"/>
            <a:ext cx="10232592" cy="5315505"/>
          </a:xfrm>
        </p:spPr>
        <p:txBody>
          <a:bodyPr>
            <a:normAutofit/>
          </a:bodyPr>
          <a:lstStyle/>
          <a:p>
            <a:r>
              <a:rPr lang="en-NZ" sz="2400" dirty="0"/>
              <a:t>Once the inputs are gathered and calculated, groupings are determined</a:t>
            </a:r>
          </a:p>
          <a:p>
            <a:r>
              <a:rPr lang="en-NZ" sz="2400" dirty="0"/>
              <a:t>The following types of inputs are used to calculate the risk group</a:t>
            </a:r>
          </a:p>
          <a:p>
            <a:pPr lvl="1"/>
            <a:r>
              <a:rPr lang="en-NZ" sz="2200" dirty="0"/>
              <a:t>Repeat registrations</a:t>
            </a:r>
          </a:p>
          <a:p>
            <a:pPr lvl="1"/>
            <a:r>
              <a:rPr lang="en-NZ" sz="2200" dirty="0"/>
              <a:t>Prior/current prosecution</a:t>
            </a:r>
          </a:p>
          <a:p>
            <a:pPr lvl="1"/>
            <a:r>
              <a:rPr lang="en-NZ" sz="2200" dirty="0"/>
              <a:t>Industry type</a:t>
            </a:r>
          </a:p>
          <a:p>
            <a:pPr lvl="1"/>
            <a:r>
              <a:rPr lang="en-NZ" sz="2200" dirty="0"/>
              <a:t>Outstanding returns</a:t>
            </a:r>
          </a:p>
          <a:p>
            <a:pPr lvl="1"/>
            <a:r>
              <a:rPr lang="en-NZ" sz="2200" dirty="0"/>
              <a:t>Debt and debt relief</a:t>
            </a:r>
          </a:p>
          <a:p>
            <a:pPr lvl="1"/>
            <a:r>
              <a:rPr lang="en-NZ" sz="2200" dirty="0"/>
              <a:t>Invalid address</a:t>
            </a:r>
          </a:p>
          <a:p>
            <a:pPr marL="0" indent="0">
              <a:buNone/>
            </a:pPr>
            <a:endParaRPr lang="en-NZ" dirty="0"/>
          </a:p>
        </p:txBody>
      </p:sp>
      <p:graphicFrame>
        <p:nvGraphicFramePr>
          <p:cNvPr id="4" name="Diagram 3">
            <a:extLst>
              <a:ext uri="{FF2B5EF4-FFF2-40B4-BE49-F238E27FC236}">
                <a16:creationId xmlns:a16="http://schemas.microsoft.com/office/drawing/2014/main" id="{23EB7020-1E1C-410E-916B-6ECBA7491B4F}"/>
              </a:ext>
            </a:extLst>
          </p:cNvPr>
          <p:cNvGraphicFramePr/>
          <p:nvPr/>
        </p:nvGraphicFramePr>
        <p:xfrm>
          <a:off x="6769730" y="3555278"/>
          <a:ext cx="4923277" cy="29184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76376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7749D-8859-4C55-88FB-052063AD055D}"/>
              </a:ext>
            </a:extLst>
          </p:cNvPr>
          <p:cNvSpPr>
            <a:spLocks noGrp="1"/>
          </p:cNvSpPr>
          <p:nvPr>
            <p:ph type="title"/>
          </p:nvPr>
        </p:nvSpPr>
        <p:spPr/>
        <p:txBody>
          <a:bodyPr/>
          <a:lstStyle/>
          <a:p>
            <a:r>
              <a:rPr lang="en-NZ" dirty="0"/>
              <a:t>Right from the Start - Outputs</a:t>
            </a:r>
          </a:p>
        </p:txBody>
      </p:sp>
      <p:sp>
        <p:nvSpPr>
          <p:cNvPr id="3" name="Content Placeholder 2">
            <a:extLst>
              <a:ext uri="{FF2B5EF4-FFF2-40B4-BE49-F238E27FC236}">
                <a16:creationId xmlns:a16="http://schemas.microsoft.com/office/drawing/2014/main" id="{9429E3F6-B9AB-4ACE-AF92-AEF08F31A586}"/>
              </a:ext>
            </a:extLst>
          </p:cNvPr>
          <p:cNvSpPr>
            <a:spLocks noGrp="1"/>
          </p:cNvSpPr>
          <p:nvPr>
            <p:ph idx="1"/>
          </p:nvPr>
        </p:nvSpPr>
        <p:spPr>
          <a:xfrm>
            <a:off x="1653435" y="914400"/>
            <a:ext cx="10232592" cy="5807075"/>
          </a:xfrm>
        </p:spPr>
        <p:txBody>
          <a:bodyPr>
            <a:normAutofit fontScale="85000" lnSpcReduction="20000"/>
          </a:bodyPr>
          <a:lstStyle/>
          <a:p>
            <a:r>
              <a:rPr lang="en-NZ" sz="2800" dirty="0"/>
              <a:t>Tailored outputs are determined by risk groupings</a:t>
            </a:r>
          </a:p>
          <a:p>
            <a:r>
              <a:rPr lang="en-NZ" sz="2800" dirty="0"/>
              <a:t>Diverts staff resources towards higher risk customers</a:t>
            </a:r>
          </a:p>
          <a:p>
            <a:r>
              <a:rPr lang="en-NZ" sz="2800" dirty="0"/>
              <a:t>High risk</a:t>
            </a:r>
          </a:p>
          <a:p>
            <a:pPr lvl="1"/>
            <a:r>
              <a:rPr lang="en-NZ" sz="2600" dirty="0"/>
              <a:t> Manual action</a:t>
            </a:r>
          </a:p>
          <a:p>
            <a:pPr lvl="2"/>
            <a:r>
              <a:rPr lang="en-NZ" sz="2400" dirty="0"/>
              <a:t>Pre-audit</a:t>
            </a:r>
          </a:p>
          <a:p>
            <a:pPr lvl="2"/>
            <a:r>
              <a:rPr lang="en-NZ" sz="2400" dirty="0"/>
              <a:t>Customer risk review</a:t>
            </a:r>
          </a:p>
          <a:p>
            <a:r>
              <a:rPr lang="en-NZ" sz="2800" dirty="0"/>
              <a:t>Medium risk</a:t>
            </a:r>
          </a:p>
          <a:p>
            <a:pPr lvl="1"/>
            <a:r>
              <a:rPr lang="en-NZ" sz="2600" dirty="0"/>
              <a:t>Call customer</a:t>
            </a:r>
          </a:p>
          <a:p>
            <a:pPr lvl="1"/>
            <a:r>
              <a:rPr lang="en-NZ" sz="2600" dirty="0"/>
              <a:t>Interview</a:t>
            </a:r>
          </a:p>
          <a:p>
            <a:pPr lvl="1"/>
            <a:r>
              <a:rPr lang="en-NZ" sz="2600" dirty="0"/>
              <a:t>Automated letter</a:t>
            </a:r>
          </a:p>
          <a:p>
            <a:r>
              <a:rPr lang="en-NZ" sz="2800" dirty="0"/>
              <a:t>Low risk </a:t>
            </a:r>
          </a:p>
          <a:p>
            <a:pPr lvl="1"/>
            <a:r>
              <a:rPr lang="en-NZ" sz="2600" dirty="0"/>
              <a:t>Automated letter</a:t>
            </a:r>
          </a:p>
          <a:p>
            <a:pPr lvl="0">
              <a:buClr>
                <a:srgbClr val="F8991D"/>
              </a:buClr>
              <a:defRPr/>
            </a:pPr>
            <a:r>
              <a:rPr lang="en-NZ" sz="2800" dirty="0">
                <a:solidFill>
                  <a:srgbClr val="58595B">
                    <a:lumMod val="75000"/>
                    <a:lumOff val="25000"/>
                  </a:srgbClr>
                </a:solidFill>
              </a:rPr>
              <a:t>No risk </a:t>
            </a:r>
          </a:p>
          <a:p>
            <a:pPr lvl="1">
              <a:buClr>
                <a:srgbClr val="F8991D"/>
              </a:buClr>
              <a:defRPr/>
            </a:pPr>
            <a:r>
              <a:rPr lang="en-NZ" sz="2600" dirty="0">
                <a:solidFill>
                  <a:srgbClr val="58595B">
                    <a:lumMod val="75000"/>
                    <a:lumOff val="25000"/>
                  </a:srgbClr>
                </a:solidFill>
              </a:rPr>
              <a:t>No action – filtered out</a:t>
            </a:r>
          </a:p>
        </p:txBody>
      </p:sp>
      <p:pic>
        <p:nvPicPr>
          <p:cNvPr id="7" name="Picture 6">
            <a:extLst>
              <a:ext uri="{FF2B5EF4-FFF2-40B4-BE49-F238E27FC236}">
                <a16:creationId xmlns:a16="http://schemas.microsoft.com/office/drawing/2014/main" id="{0F0390CE-EF64-450D-BACF-3081F4C05A26}"/>
              </a:ext>
            </a:extLst>
          </p:cNvPr>
          <p:cNvPicPr>
            <a:picLocks noChangeAspect="1"/>
          </p:cNvPicPr>
          <p:nvPr/>
        </p:nvPicPr>
        <p:blipFill>
          <a:blip r:embed="rId3"/>
          <a:stretch>
            <a:fillRect/>
          </a:stretch>
        </p:blipFill>
        <p:spPr>
          <a:xfrm>
            <a:off x="6785246" y="2228616"/>
            <a:ext cx="4294559" cy="40733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6042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9ABF9-7A3A-4E3C-BFE6-52ABBCAEF658}"/>
              </a:ext>
            </a:extLst>
          </p:cNvPr>
          <p:cNvSpPr>
            <a:spLocks noGrp="1"/>
          </p:cNvSpPr>
          <p:nvPr>
            <p:ph type="title"/>
          </p:nvPr>
        </p:nvSpPr>
        <p:spPr/>
        <p:txBody>
          <a:bodyPr/>
          <a:lstStyle/>
          <a:p>
            <a:r>
              <a:rPr lang="en-NZ" dirty="0"/>
              <a:t>COVID-19 Innovation</a:t>
            </a:r>
          </a:p>
        </p:txBody>
      </p:sp>
      <p:sp>
        <p:nvSpPr>
          <p:cNvPr id="3" name="Content Placeholder 2">
            <a:extLst>
              <a:ext uri="{FF2B5EF4-FFF2-40B4-BE49-F238E27FC236}">
                <a16:creationId xmlns:a16="http://schemas.microsoft.com/office/drawing/2014/main" id="{4033EF15-4C33-4771-B08D-28B275441934}"/>
              </a:ext>
            </a:extLst>
          </p:cNvPr>
          <p:cNvSpPr>
            <a:spLocks noGrp="1"/>
          </p:cNvSpPr>
          <p:nvPr>
            <p:ph idx="1"/>
          </p:nvPr>
        </p:nvSpPr>
        <p:spPr/>
        <p:txBody>
          <a:bodyPr>
            <a:normAutofit lnSpcReduction="10000"/>
          </a:bodyPr>
          <a:lstStyle/>
          <a:p>
            <a:r>
              <a:rPr lang="en-NZ" sz="2400" dirty="0"/>
              <a:t>New initiatives to help support the country</a:t>
            </a:r>
          </a:p>
          <a:p>
            <a:pPr lvl="1"/>
            <a:r>
              <a:rPr lang="en-NZ" sz="2200" dirty="0"/>
              <a:t>RSP: Resurgent Support Payment</a:t>
            </a:r>
          </a:p>
          <a:p>
            <a:pPr lvl="2"/>
            <a:r>
              <a:rPr lang="en-NZ" sz="2000" dirty="0"/>
              <a:t>Multiple payments based on COVID-19 restrictions</a:t>
            </a:r>
          </a:p>
          <a:p>
            <a:pPr lvl="1"/>
            <a:r>
              <a:rPr lang="en-NZ" sz="2200" dirty="0"/>
              <a:t>SBC: Small Business Cashflow Scheme</a:t>
            </a:r>
          </a:p>
          <a:p>
            <a:pPr lvl="2"/>
            <a:r>
              <a:rPr lang="en-NZ" sz="2000" dirty="0"/>
              <a:t>Interest free loan</a:t>
            </a:r>
          </a:p>
          <a:p>
            <a:pPr lvl="1"/>
            <a:r>
              <a:rPr lang="en-NZ" sz="2200" dirty="0"/>
              <a:t>CSP: COVID-19 Support Payment</a:t>
            </a:r>
          </a:p>
          <a:p>
            <a:pPr lvl="2"/>
            <a:r>
              <a:rPr lang="en-NZ" sz="2000" dirty="0"/>
              <a:t>Three payments</a:t>
            </a:r>
          </a:p>
          <a:p>
            <a:r>
              <a:rPr lang="en-NZ" sz="2400" dirty="0"/>
              <a:t>These initiatives called for:</a:t>
            </a:r>
          </a:p>
          <a:p>
            <a:pPr lvl="1"/>
            <a:r>
              <a:rPr lang="en-NZ" sz="2200" dirty="0"/>
              <a:t>Quick and innovative solutions </a:t>
            </a:r>
          </a:p>
          <a:p>
            <a:pPr lvl="1"/>
            <a:r>
              <a:rPr lang="en-NZ" sz="2200" dirty="0"/>
              <a:t>The ability to flag high risk applications for review</a:t>
            </a:r>
          </a:p>
          <a:p>
            <a:pPr lvl="1"/>
            <a:r>
              <a:rPr lang="en-NZ" sz="2200" dirty="0"/>
              <a:t>Automatic requests for further information from customers</a:t>
            </a:r>
          </a:p>
          <a:p>
            <a:pPr marL="0" indent="0">
              <a:buNone/>
            </a:pPr>
            <a:endParaRPr lang="en-NZ" sz="2400" dirty="0"/>
          </a:p>
          <a:p>
            <a:pPr lvl="1"/>
            <a:endParaRPr lang="en-NZ" sz="2000" dirty="0"/>
          </a:p>
          <a:p>
            <a:endParaRPr lang="en-NZ" dirty="0"/>
          </a:p>
          <a:p>
            <a:endParaRPr lang="en-NZ" dirty="0"/>
          </a:p>
          <a:p>
            <a:endParaRPr lang="en-NZ" dirty="0"/>
          </a:p>
        </p:txBody>
      </p:sp>
      <p:pic>
        <p:nvPicPr>
          <p:cNvPr id="8" name="Picture 7" descr="COVID-19 vaccine vials">
            <a:extLst>
              <a:ext uri="{FF2B5EF4-FFF2-40B4-BE49-F238E27FC236}">
                <a16:creationId xmlns:a16="http://schemas.microsoft.com/office/drawing/2014/main" id="{D3AB8516-0F5B-4EE6-BFDA-74CFF639B13A}"/>
              </a:ext>
            </a:extLst>
          </p:cNvPr>
          <p:cNvPicPr>
            <a:picLocks noChangeAspect="1"/>
          </p:cNvPicPr>
          <p:nvPr/>
        </p:nvPicPr>
        <p:blipFill>
          <a:blip r:embed="rId3"/>
          <a:stretch>
            <a:fillRect/>
          </a:stretch>
        </p:blipFill>
        <p:spPr>
          <a:xfrm>
            <a:off x="8317140" y="2780528"/>
            <a:ext cx="3306058" cy="19285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22029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312FB-500D-4794-BC3C-9F312DCC1E94}"/>
              </a:ext>
            </a:extLst>
          </p:cNvPr>
          <p:cNvSpPr>
            <a:spLocks noGrp="1"/>
          </p:cNvSpPr>
          <p:nvPr>
            <p:ph type="title"/>
          </p:nvPr>
        </p:nvSpPr>
        <p:spPr/>
        <p:txBody>
          <a:bodyPr/>
          <a:lstStyle/>
          <a:p>
            <a:r>
              <a:rPr lang="en-NZ" dirty="0"/>
              <a:t>COVID–19 Relief Application Verification</a:t>
            </a:r>
          </a:p>
        </p:txBody>
      </p:sp>
      <p:sp>
        <p:nvSpPr>
          <p:cNvPr id="3" name="Content Placeholder 2">
            <a:extLst>
              <a:ext uri="{FF2B5EF4-FFF2-40B4-BE49-F238E27FC236}">
                <a16:creationId xmlns:a16="http://schemas.microsoft.com/office/drawing/2014/main" id="{81ABDD82-BAFF-45E0-9496-C7265AFBEB24}"/>
              </a:ext>
            </a:extLst>
          </p:cNvPr>
          <p:cNvSpPr>
            <a:spLocks noGrp="1"/>
          </p:cNvSpPr>
          <p:nvPr>
            <p:ph idx="1"/>
          </p:nvPr>
        </p:nvSpPr>
        <p:spPr>
          <a:xfrm>
            <a:off x="1524000" y="1050925"/>
            <a:ext cx="10588977" cy="3487208"/>
          </a:xfrm>
        </p:spPr>
        <p:txBody>
          <a:bodyPr numCol="2">
            <a:normAutofit fontScale="62500" lnSpcReduction="20000"/>
          </a:bodyPr>
          <a:lstStyle/>
          <a:p>
            <a:r>
              <a:rPr lang="en-NZ" sz="3800" dirty="0"/>
              <a:t>Application process</a:t>
            </a:r>
          </a:p>
          <a:p>
            <a:pPr lvl="1"/>
            <a:r>
              <a:rPr lang="en-NZ" sz="3500" dirty="0"/>
              <a:t>Customer applies</a:t>
            </a:r>
          </a:p>
          <a:p>
            <a:pPr lvl="1"/>
            <a:r>
              <a:rPr lang="en-NZ" sz="3500" dirty="0"/>
              <a:t>Automated upfront checks</a:t>
            </a:r>
          </a:p>
          <a:p>
            <a:pPr lvl="1"/>
            <a:r>
              <a:rPr lang="en-NZ" sz="3500" dirty="0"/>
              <a:t>Send risky applications for manual review</a:t>
            </a:r>
          </a:p>
          <a:p>
            <a:pPr lvl="1"/>
            <a:r>
              <a:rPr lang="en-NZ" sz="3500" dirty="0"/>
              <a:t>Automated approval of non-risky applications</a:t>
            </a:r>
          </a:p>
          <a:p>
            <a:r>
              <a:rPr lang="en-NZ" sz="3800" dirty="0"/>
              <a:t>Enabled real time high level reporting</a:t>
            </a:r>
            <a:endParaRPr lang="en-NZ" sz="3600" dirty="0"/>
          </a:p>
          <a:p>
            <a:r>
              <a:rPr lang="en-NZ" sz="3800" dirty="0"/>
              <a:t>Verification examples</a:t>
            </a:r>
          </a:p>
          <a:p>
            <a:pPr lvl="1"/>
            <a:r>
              <a:rPr lang="en-NZ" sz="3500" dirty="0"/>
              <a:t>Automated info request</a:t>
            </a:r>
          </a:p>
          <a:p>
            <a:pPr lvl="2"/>
            <a:r>
              <a:rPr lang="en-NZ" sz="3200" dirty="0"/>
              <a:t>Duplicate IDs</a:t>
            </a:r>
          </a:p>
          <a:p>
            <a:pPr lvl="2"/>
            <a:r>
              <a:rPr lang="en-NZ" sz="3200" dirty="0"/>
              <a:t>No indication of prior business activity</a:t>
            </a:r>
          </a:p>
          <a:p>
            <a:pPr lvl="1"/>
            <a:r>
              <a:rPr lang="en-NZ" sz="3500" dirty="0"/>
              <a:t>Manual review</a:t>
            </a:r>
          </a:p>
          <a:p>
            <a:pPr lvl="2"/>
            <a:r>
              <a:rPr lang="en-NZ" sz="3200" dirty="0"/>
              <a:t>Bankrupt customer</a:t>
            </a:r>
          </a:p>
          <a:p>
            <a:pPr lvl="2"/>
            <a:r>
              <a:rPr lang="en-NZ" sz="3200" dirty="0"/>
              <a:t>Overseas address</a:t>
            </a:r>
          </a:p>
          <a:p>
            <a:pPr lvl="2"/>
            <a:r>
              <a:rPr lang="en-NZ" sz="3200" dirty="0"/>
              <a:t>Duplicate bank accounts</a:t>
            </a:r>
          </a:p>
        </p:txBody>
      </p:sp>
      <p:graphicFrame>
        <p:nvGraphicFramePr>
          <p:cNvPr id="4" name="Table 3">
            <a:extLst>
              <a:ext uri="{FF2B5EF4-FFF2-40B4-BE49-F238E27FC236}">
                <a16:creationId xmlns:a16="http://schemas.microsoft.com/office/drawing/2014/main" id="{BEFEB8A8-8893-4348-914D-B6167C91AB6D}"/>
              </a:ext>
            </a:extLst>
          </p:cNvPr>
          <p:cNvGraphicFramePr>
            <a:graphicFrameLocks noGrp="1"/>
          </p:cNvGraphicFramePr>
          <p:nvPr/>
        </p:nvGraphicFramePr>
        <p:xfrm>
          <a:off x="2175462" y="4752206"/>
          <a:ext cx="8003253" cy="1838960"/>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1409025">
                  <a:extLst>
                    <a:ext uri="{9D8B030D-6E8A-4147-A177-3AD203B41FA5}">
                      <a16:colId xmlns:a16="http://schemas.microsoft.com/office/drawing/2014/main" val="90540592"/>
                    </a:ext>
                  </a:extLst>
                </a:gridCol>
                <a:gridCol w="1099038">
                  <a:extLst>
                    <a:ext uri="{9D8B030D-6E8A-4147-A177-3AD203B41FA5}">
                      <a16:colId xmlns:a16="http://schemas.microsoft.com/office/drawing/2014/main" val="2129691797"/>
                    </a:ext>
                  </a:extLst>
                </a:gridCol>
                <a:gridCol w="1099038">
                  <a:extLst>
                    <a:ext uri="{9D8B030D-6E8A-4147-A177-3AD203B41FA5}">
                      <a16:colId xmlns:a16="http://schemas.microsoft.com/office/drawing/2014/main" val="354839309"/>
                    </a:ext>
                  </a:extLst>
                </a:gridCol>
                <a:gridCol w="1099038">
                  <a:extLst>
                    <a:ext uri="{9D8B030D-6E8A-4147-A177-3AD203B41FA5}">
                      <a16:colId xmlns:a16="http://schemas.microsoft.com/office/drawing/2014/main" val="3607526417"/>
                    </a:ext>
                  </a:extLst>
                </a:gridCol>
                <a:gridCol w="1099038">
                  <a:extLst>
                    <a:ext uri="{9D8B030D-6E8A-4147-A177-3AD203B41FA5}">
                      <a16:colId xmlns:a16="http://schemas.microsoft.com/office/drawing/2014/main" val="2774491719"/>
                    </a:ext>
                  </a:extLst>
                </a:gridCol>
                <a:gridCol w="1099038">
                  <a:extLst>
                    <a:ext uri="{9D8B030D-6E8A-4147-A177-3AD203B41FA5}">
                      <a16:colId xmlns:a16="http://schemas.microsoft.com/office/drawing/2014/main" val="2465698434"/>
                    </a:ext>
                  </a:extLst>
                </a:gridCol>
                <a:gridCol w="1099038">
                  <a:extLst>
                    <a:ext uri="{9D8B030D-6E8A-4147-A177-3AD203B41FA5}">
                      <a16:colId xmlns:a16="http://schemas.microsoft.com/office/drawing/2014/main" val="4100439446"/>
                    </a:ext>
                  </a:extLst>
                </a:gridCol>
              </a:tblGrid>
              <a:tr h="332957">
                <a:tc gridSpan="7">
                  <a:txBody>
                    <a:bodyPr/>
                    <a:lstStyle/>
                    <a:p>
                      <a:pPr algn="ctr"/>
                      <a:r>
                        <a:rPr lang="en-NZ" dirty="0">
                          <a:solidFill>
                            <a:srgbClr val="10406A"/>
                          </a:solidFill>
                          <a:latin typeface="Century Gothic" panose="020B0502020202020204" pitchFamily="34" charset="0"/>
                        </a:rPr>
                        <a:t>Reviewed Application Outcome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pPr algn="ctr"/>
                      <a:endParaRPr lang="en-NZ"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14570"/>
                    </a:solidFill>
                  </a:tcPr>
                </a:tc>
                <a:tc hMerge="1">
                  <a:txBody>
                    <a:bodyPr/>
                    <a:lstStyle/>
                    <a:p>
                      <a:endParaRPr lang="en-NZ"/>
                    </a:p>
                  </a:txBody>
                  <a:tcPr/>
                </a:tc>
                <a:extLst>
                  <a:ext uri="{0D108BD9-81ED-4DB2-BD59-A6C34878D82A}">
                    <a16:rowId xmlns:a16="http://schemas.microsoft.com/office/drawing/2014/main" val="2380906948"/>
                  </a:ext>
                </a:extLst>
              </a:tr>
              <a:tr h="332957">
                <a:tc>
                  <a:txBody>
                    <a:bodyPr/>
                    <a:lstStyle/>
                    <a:p>
                      <a:endParaRPr lang="en-NZ" dirty="0">
                        <a:solidFill>
                          <a:srgbClr val="11457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14570"/>
                    </a:solidFill>
                  </a:tcPr>
                </a:tc>
                <a:tc gridSpan="2">
                  <a:txBody>
                    <a:bodyPr/>
                    <a:lstStyle/>
                    <a:p>
                      <a:pPr algn="ctr"/>
                      <a:r>
                        <a:rPr lang="en-NZ" b="1" dirty="0">
                          <a:solidFill>
                            <a:schemeClr val="bg1"/>
                          </a:solidFill>
                          <a:latin typeface="Century Gothic" panose="020B0502020202020204" pitchFamily="34" charset="0"/>
                        </a:rPr>
                        <a:t>RSP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14570"/>
                    </a:solidFill>
                  </a:tcPr>
                </a:tc>
                <a:tc hMerge="1">
                  <a:txBody>
                    <a:bodyPr/>
                    <a:lstStyle/>
                    <a:p>
                      <a:pPr algn="ctr"/>
                      <a:endParaRPr lang="en-NZ" b="1" dirty="0">
                        <a:solidFill>
                          <a:schemeClr val="bg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14570"/>
                    </a:solidFill>
                  </a:tcPr>
                </a:tc>
                <a:tc gridSpan="2">
                  <a:txBody>
                    <a:bodyPr/>
                    <a:lstStyle/>
                    <a:p>
                      <a:pPr algn="ctr"/>
                      <a:r>
                        <a:rPr lang="en-NZ" b="1" dirty="0">
                          <a:solidFill>
                            <a:schemeClr val="bg1"/>
                          </a:solidFill>
                          <a:latin typeface="Century Gothic" panose="020B0502020202020204" pitchFamily="34" charset="0"/>
                        </a:rPr>
                        <a:t>SBC Loan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14570"/>
                    </a:solidFill>
                  </a:tcPr>
                </a:tc>
                <a:tc hMerge="1">
                  <a:txBody>
                    <a:bodyPr/>
                    <a:lstStyle/>
                    <a:p>
                      <a:endParaRPr lang="en-N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14570"/>
                    </a:solidFill>
                  </a:tcPr>
                </a:tc>
                <a:tc gridSpan="2">
                  <a:txBody>
                    <a:bodyPr/>
                    <a:lstStyle/>
                    <a:p>
                      <a:pPr algn="ctr"/>
                      <a:r>
                        <a:rPr lang="en-NZ" b="1" dirty="0">
                          <a:solidFill>
                            <a:schemeClr val="bg1"/>
                          </a:solidFill>
                          <a:latin typeface="Century Gothic" panose="020B0502020202020204" pitchFamily="34" charset="0"/>
                        </a:rPr>
                        <a:t>CSP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14570"/>
                    </a:solidFill>
                  </a:tcPr>
                </a:tc>
                <a:tc hMerge="1">
                  <a:txBody>
                    <a:bodyPr/>
                    <a:lstStyle/>
                    <a:p>
                      <a:endParaRPr lang="en-NZ" dirty="0"/>
                    </a:p>
                  </a:txBody>
                  <a:tcPr/>
                </a:tc>
                <a:extLst>
                  <a:ext uri="{0D108BD9-81ED-4DB2-BD59-A6C34878D82A}">
                    <a16:rowId xmlns:a16="http://schemas.microsoft.com/office/drawing/2014/main" val="2458245411"/>
                  </a:ext>
                </a:extLst>
              </a:tr>
              <a:tr h="360602">
                <a:tc>
                  <a:txBody>
                    <a:bodyPr/>
                    <a:lstStyle/>
                    <a:p>
                      <a:r>
                        <a:rPr lang="en-NZ" b="0" dirty="0">
                          <a:solidFill>
                            <a:srgbClr val="14375E"/>
                          </a:solidFill>
                          <a:latin typeface="Century Gothic" panose="020B0502020202020204" pitchFamily="34" charset="0"/>
                        </a:rPr>
                        <a:t>Approved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NZ" dirty="0">
                          <a:solidFill>
                            <a:srgbClr val="14375E"/>
                          </a:solidFill>
                          <a:latin typeface="Century Gothic" panose="020B0502020202020204" pitchFamily="34" charset="0"/>
                        </a:rPr>
                        <a:t>108,379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NZ" dirty="0">
                          <a:solidFill>
                            <a:srgbClr val="14375E"/>
                          </a:solidFill>
                          <a:latin typeface="Century Gothic" panose="020B0502020202020204" pitchFamily="34" charset="0"/>
                        </a:rPr>
                        <a:t>66%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NZ" dirty="0">
                          <a:solidFill>
                            <a:srgbClr val="14375E"/>
                          </a:solidFill>
                          <a:latin typeface="Century Gothic" panose="020B0502020202020204" pitchFamily="34" charset="0"/>
                        </a:rPr>
                        <a:t>13,863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NZ" dirty="0">
                          <a:solidFill>
                            <a:srgbClr val="14375E"/>
                          </a:solidFill>
                          <a:latin typeface="Century Gothic" panose="020B0502020202020204" pitchFamily="34" charset="0"/>
                        </a:rPr>
                        <a:t>43%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NZ" dirty="0">
                          <a:solidFill>
                            <a:srgbClr val="14375E"/>
                          </a:solidFill>
                          <a:latin typeface="Century Gothic" panose="020B0502020202020204" pitchFamily="34" charset="0"/>
                        </a:rPr>
                        <a:t>10,491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NZ" dirty="0">
                          <a:solidFill>
                            <a:srgbClr val="14375E"/>
                          </a:solidFill>
                          <a:latin typeface="Century Gothic" panose="020B0502020202020204" pitchFamily="34" charset="0"/>
                        </a:rPr>
                        <a:t>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7633985"/>
                  </a:ext>
                </a:extLst>
              </a:tr>
              <a:tr h="370840">
                <a:tc>
                  <a:txBody>
                    <a:bodyPr/>
                    <a:lstStyle/>
                    <a:p>
                      <a:r>
                        <a:rPr lang="en-NZ" b="0" dirty="0">
                          <a:solidFill>
                            <a:srgbClr val="14375E"/>
                          </a:solidFill>
                          <a:latin typeface="Century Gothic" panose="020B0502020202020204" pitchFamily="34" charset="0"/>
                        </a:rPr>
                        <a:t>Declined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NZ" dirty="0">
                          <a:solidFill>
                            <a:srgbClr val="14375E"/>
                          </a:solidFill>
                          <a:latin typeface="Century Gothic" panose="020B0502020202020204" pitchFamily="34" charset="0"/>
                        </a:rPr>
                        <a:t>54,646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NZ" dirty="0">
                          <a:solidFill>
                            <a:srgbClr val="14375E"/>
                          </a:solidFill>
                          <a:latin typeface="Century Gothic" panose="020B0502020202020204" pitchFamily="34" charset="0"/>
                        </a:rPr>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NZ" dirty="0">
                          <a:solidFill>
                            <a:srgbClr val="14375E"/>
                          </a:solidFill>
                          <a:latin typeface="Century Gothic" panose="020B0502020202020204" pitchFamily="34" charset="0"/>
                        </a:rPr>
                        <a:t>18,410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NZ" dirty="0">
                          <a:solidFill>
                            <a:srgbClr val="14375E"/>
                          </a:solidFill>
                          <a:latin typeface="Century Gothic" panose="020B0502020202020204" pitchFamily="34" charset="0"/>
                        </a:rPr>
                        <a:t>57%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NZ" dirty="0">
                          <a:solidFill>
                            <a:srgbClr val="14375E"/>
                          </a:solidFill>
                          <a:latin typeface="Century Gothic" panose="020B0502020202020204" pitchFamily="34" charset="0"/>
                        </a:rPr>
                        <a:t>18,513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NZ" dirty="0">
                          <a:solidFill>
                            <a:srgbClr val="14375E"/>
                          </a:solidFill>
                          <a:latin typeface="Century Gothic" panose="020B0502020202020204" pitchFamily="34" charset="0"/>
                        </a:rPr>
                        <a:t>64%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35078068"/>
                  </a:ext>
                </a:extLst>
              </a:tr>
              <a:tr h="370840">
                <a:tc>
                  <a:txBody>
                    <a:bodyPr/>
                    <a:lstStyle/>
                    <a:p>
                      <a:pPr algn="r"/>
                      <a:r>
                        <a:rPr lang="en-NZ" b="1" dirty="0">
                          <a:solidFill>
                            <a:srgbClr val="14375E"/>
                          </a:solidFill>
                          <a:latin typeface="Century Gothic" panose="020B0502020202020204" pitchFamily="34" charset="0"/>
                        </a:rPr>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NZ" b="1">
                          <a:solidFill>
                            <a:srgbClr val="14375E"/>
                          </a:solidFill>
                          <a:latin typeface="Century Gothic" panose="020B0502020202020204" pitchFamily="34" charset="0"/>
                        </a:rPr>
                        <a:t>163,025</a:t>
                      </a:r>
                      <a:endParaRPr lang="en-NZ" b="1" dirty="0">
                        <a:solidFill>
                          <a:srgbClr val="14375E"/>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endParaRPr lang="en-NZ" b="1" dirty="0">
                        <a:solidFill>
                          <a:srgbClr val="14375E"/>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NZ" b="1" dirty="0">
                          <a:solidFill>
                            <a:srgbClr val="14375E"/>
                          </a:solidFill>
                          <a:latin typeface="Century Gothic" panose="020B0502020202020204" pitchFamily="34" charset="0"/>
                        </a:rPr>
                        <a:t>32,273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endParaRPr lang="en-NZ" dirty="0">
                        <a:solidFill>
                          <a:srgbClr val="14375E"/>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NZ" b="1" dirty="0">
                          <a:solidFill>
                            <a:srgbClr val="14375E"/>
                          </a:solidFill>
                          <a:latin typeface="Century Gothic" panose="020B0502020202020204" pitchFamily="34" charset="0"/>
                        </a:rPr>
                        <a:t>29,004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endParaRPr lang="en-NZ" dirty="0">
                        <a:solidFill>
                          <a:srgbClr val="14375E"/>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61402214"/>
                  </a:ext>
                </a:extLst>
              </a:tr>
            </a:tbl>
          </a:graphicData>
        </a:graphic>
      </p:graphicFrame>
    </p:spTree>
    <p:extLst>
      <p:ext uri="{BB962C8B-B14F-4D97-AF65-F5344CB8AC3E}">
        <p14:creationId xmlns:p14="http://schemas.microsoft.com/office/powerpoint/2010/main" val="2098980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AST">
  <a:themeElements>
    <a:clrScheme name="FAST">
      <a:dk1>
        <a:srgbClr val="58595B"/>
      </a:dk1>
      <a:lt1>
        <a:srgbClr val="FFFFFF"/>
      </a:lt1>
      <a:dk2>
        <a:srgbClr val="808285"/>
      </a:dk2>
      <a:lt2>
        <a:srgbClr val="FFFFFF"/>
      </a:lt2>
      <a:accent1>
        <a:srgbClr val="0066B3"/>
      </a:accent1>
      <a:accent2>
        <a:srgbClr val="18AD85"/>
      </a:accent2>
      <a:accent3>
        <a:srgbClr val="8DC43F"/>
      </a:accent3>
      <a:accent4>
        <a:srgbClr val="114066"/>
      </a:accent4>
      <a:accent5>
        <a:srgbClr val="F8991D"/>
      </a:accent5>
      <a:accent6>
        <a:srgbClr val="F05423"/>
      </a:accent6>
      <a:hlink>
        <a:srgbClr val="6ECDB2"/>
      </a:hlink>
      <a:folHlink>
        <a:srgbClr val="4D93CF"/>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Presentation1" id="{DC17C56E-E676-CD46-93F7-A080E4F52BE2}" vid="{3BB03E47-9CAC-0A48-A381-6DC93D626B3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Compliance 2022 PPT Template</Template>
  <TotalTime>285</TotalTime>
  <Words>2153</Words>
  <Application>Microsoft Office PowerPoint</Application>
  <PresentationFormat>Widescreen</PresentationFormat>
  <Paragraphs>314</Paragraphs>
  <Slides>14</Slides>
  <Notes>13</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Calibri</vt:lpstr>
      <vt:lpstr>Century Gothic</vt:lpstr>
      <vt:lpstr>Franklin Gothic Book</vt:lpstr>
      <vt:lpstr>Franklin Gothic Medium</vt:lpstr>
      <vt:lpstr>Proxima Nova</vt:lpstr>
      <vt:lpstr>Times New Roman</vt:lpstr>
      <vt:lpstr>Wingdings 3</vt:lpstr>
      <vt:lpstr>FAST</vt:lpstr>
      <vt:lpstr>Getting it Right from the Start</vt:lpstr>
      <vt:lpstr>Proactive Actions</vt:lpstr>
      <vt:lpstr>Proactive Actions - Interventions</vt:lpstr>
      <vt:lpstr>Proactive Actions - Interventions</vt:lpstr>
      <vt:lpstr>Proactive Actions - Interventions</vt:lpstr>
      <vt:lpstr>Right from the Start – Risk Groupings</vt:lpstr>
      <vt:lpstr>Right from the Start - Outputs</vt:lpstr>
      <vt:lpstr>COVID-19 Innovation</vt:lpstr>
      <vt:lpstr>COVID–19 Relief Application Verification</vt:lpstr>
      <vt:lpstr>Snapshot Mining</vt:lpstr>
      <vt:lpstr>Snapshot Mining Example</vt:lpstr>
      <vt:lpstr>Automated Web Messaging</vt:lpstr>
      <vt:lpstr>Where to next? </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Getting it Right from the Start</dc:title>
  <dc:creator>Nikolah McWin</dc:creator>
  <cp:lastModifiedBy>Julia Peel</cp:lastModifiedBy>
  <cp:revision>3</cp:revision>
  <dcterms:created xsi:type="dcterms:W3CDTF">2022-10-30T21:08:59Z</dcterms:created>
  <dcterms:modified xsi:type="dcterms:W3CDTF">2022-10-31T22:25:14Z</dcterms:modified>
</cp:coreProperties>
</file>