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958" r:id="rId3"/>
    <p:sldId id="258" r:id="rId4"/>
    <p:sldId id="309" r:id="rId5"/>
    <p:sldId id="962" r:id="rId6"/>
    <p:sldId id="954" r:id="rId7"/>
    <p:sldId id="949" r:id="rId8"/>
    <p:sldId id="955" r:id="rId9"/>
    <p:sldId id="950" r:id="rId10"/>
    <p:sldId id="273" r:id="rId11"/>
    <p:sldId id="956" r:id="rId12"/>
    <p:sldId id="957" r:id="rId13"/>
    <p:sldId id="948" r:id="rId14"/>
    <p:sldId id="260" r:id="rId15"/>
    <p:sldId id="257" r:id="rId16"/>
    <p:sldId id="961" r:id="rId17"/>
    <p:sldId id="259" r:id="rId18"/>
    <p:sldId id="963" r:id="rId19"/>
    <p:sldId id="261" r:id="rId20"/>
    <p:sldId id="262" r:id="rId21"/>
    <p:sldId id="263" r:id="rId22"/>
    <p:sldId id="95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1"/>
    <p:restoredTop sz="59809" autoAdjust="0"/>
  </p:normalViewPr>
  <p:slideViewPr>
    <p:cSldViewPr snapToGrid="0" snapToObjects="1">
      <p:cViewPr>
        <p:scale>
          <a:sx n="59" d="100"/>
          <a:sy n="59" d="100"/>
        </p:scale>
        <p:origin x="1518"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75E23-9CE9-437A-85AF-6B57F7A69DBD}"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095F72B1-080C-4677-9310-1613808D1377}">
      <dgm:prSet phldrT="[Text]" custT="1"/>
      <dgm:spPr/>
      <dgm:t>
        <a:bodyPr/>
        <a:lstStyle/>
        <a:p>
          <a:r>
            <a:rPr lang="en-US" sz="2400" b="1" dirty="0"/>
            <a:t>Pre-pandemic</a:t>
          </a:r>
          <a:r>
            <a:rPr lang="en-US" sz="2400" dirty="0"/>
            <a:t> </a:t>
          </a:r>
        </a:p>
        <a:p>
          <a:r>
            <a:rPr lang="en-US" sz="2400" dirty="0"/>
            <a:t>Sent financial statement if the agreement will not be resolved in 36 months.</a:t>
          </a:r>
        </a:p>
      </dgm:t>
    </dgm:pt>
    <dgm:pt modelId="{453DA214-1032-42BD-828A-D4E19C75849A}" type="parTrans" cxnId="{1A3D153C-0B0C-4A39-925D-629B6CC3C480}">
      <dgm:prSet/>
      <dgm:spPr/>
      <dgm:t>
        <a:bodyPr/>
        <a:lstStyle/>
        <a:p>
          <a:endParaRPr lang="en-US"/>
        </a:p>
      </dgm:t>
    </dgm:pt>
    <dgm:pt modelId="{9F47EB64-C7E7-4E3E-A08F-0EBD1BD30488}" type="sibTrans" cxnId="{1A3D153C-0B0C-4A39-925D-629B6CC3C480}">
      <dgm:prSet/>
      <dgm:spPr/>
      <dgm:t>
        <a:bodyPr/>
        <a:lstStyle/>
        <a:p>
          <a:endParaRPr lang="en-US"/>
        </a:p>
      </dgm:t>
    </dgm:pt>
    <dgm:pt modelId="{66DE2EC2-905A-4711-8987-EB20DBEA962A}">
      <dgm:prSet phldrT="[Text]" custT="1"/>
      <dgm:spPr/>
      <dgm:t>
        <a:bodyPr/>
        <a:lstStyle/>
        <a:p>
          <a:endParaRPr lang="en-US" sz="2400" b="1" dirty="0"/>
        </a:p>
        <a:p>
          <a:r>
            <a:rPr lang="en-US" sz="2400" b="1" dirty="0"/>
            <a:t>Now</a:t>
          </a:r>
        </a:p>
        <a:p>
          <a:r>
            <a:rPr lang="en-US" sz="2400" b="0" dirty="0"/>
            <a:t>Gather financial information while communicating with customer. Financial statement if expenses are above federal standard.</a:t>
          </a:r>
        </a:p>
        <a:p>
          <a:endParaRPr lang="en-US" sz="2400" dirty="0"/>
        </a:p>
      </dgm:t>
    </dgm:pt>
    <dgm:pt modelId="{B83182D6-373B-48BA-B107-A48CBA60179A}" type="parTrans" cxnId="{E6A27FEA-90C8-4217-A6FA-4B73124D7514}">
      <dgm:prSet/>
      <dgm:spPr/>
      <dgm:t>
        <a:bodyPr/>
        <a:lstStyle/>
        <a:p>
          <a:endParaRPr lang="en-US"/>
        </a:p>
      </dgm:t>
    </dgm:pt>
    <dgm:pt modelId="{5BFBAFB6-D9D0-47E2-A834-C9F7F952D321}" type="sibTrans" cxnId="{E6A27FEA-90C8-4217-A6FA-4B73124D7514}">
      <dgm:prSet/>
      <dgm:spPr/>
      <dgm:t>
        <a:bodyPr/>
        <a:lstStyle/>
        <a:p>
          <a:endParaRPr lang="en-US"/>
        </a:p>
      </dgm:t>
    </dgm:pt>
    <dgm:pt modelId="{5BBED778-8E8B-4B13-93A9-9A703C9E5956}" type="pres">
      <dgm:prSet presAssocID="{4D175E23-9CE9-437A-85AF-6B57F7A69DBD}" presName="compositeShape" presStyleCnt="0">
        <dgm:presLayoutVars>
          <dgm:chMax val="2"/>
          <dgm:dir/>
          <dgm:resizeHandles val="exact"/>
        </dgm:presLayoutVars>
      </dgm:prSet>
      <dgm:spPr/>
    </dgm:pt>
    <dgm:pt modelId="{0263EB9C-49D4-4212-BA98-27432513EA61}" type="pres">
      <dgm:prSet presAssocID="{4D175E23-9CE9-437A-85AF-6B57F7A69DBD}" presName="ribbon" presStyleLbl="node1" presStyleIdx="0" presStyleCnt="1"/>
      <dgm:spPr/>
    </dgm:pt>
    <dgm:pt modelId="{2C8CDABC-6FE0-4A17-A054-312A01CEB709}" type="pres">
      <dgm:prSet presAssocID="{4D175E23-9CE9-437A-85AF-6B57F7A69DBD}" presName="leftArrowText" presStyleLbl="node1" presStyleIdx="0" presStyleCnt="1">
        <dgm:presLayoutVars>
          <dgm:chMax val="0"/>
          <dgm:bulletEnabled val="1"/>
        </dgm:presLayoutVars>
      </dgm:prSet>
      <dgm:spPr/>
    </dgm:pt>
    <dgm:pt modelId="{6F0F9C1D-B686-4537-8443-108EAFDE47F6}" type="pres">
      <dgm:prSet presAssocID="{4D175E23-9CE9-437A-85AF-6B57F7A69DBD}" presName="rightArrowText" presStyleLbl="node1" presStyleIdx="0" presStyleCnt="1" custScaleY="122271">
        <dgm:presLayoutVars>
          <dgm:chMax val="0"/>
          <dgm:bulletEnabled val="1"/>
        </dgm:presLayoutVars>
      </dgm:prSet>
      <dgm:spPr/>
    </dgm:pt>
  </dgm:ptLst>
  <dgm:cxnLst>
    <dgm:cxn modelId="{1A3D153C-0B0C-4A39-925D-629B6CC3C480}" srcId="{4D175E23-9CE9-437A-85AF-6B57F7A69DBD}" destId="{095F72B1-080C-4677-9310-1613808D1377}" srcOrd="0" destOrd="0" parTransId="{453DA214-1032-42BD-828A-D4E19C75849A}" sibTransId="{9F47EB64-C7E7-4E3E-A08F-0EBD1BD30488}"/>
    <dgm:cxn modelId="{27AEFE70-F6A8-40F7-970D-EEB8E74D0113}" type="presOf" srcId="{4D175E23-9CE9-437A-85AF-6B57F7A69DBD}" destId="{5BBED778-8E8B-4B13-93A9-9A703C9E5956}" srcOrd="0" destOrd="0" presId="urn:microsoft.com/office/officeart/2005/8/layout/arrow6"/>
    <dgm:cxn modelId="{E04FA956-CCDD-4E76-BA26-D2ECB3952BBC}" type="presOf" srcId="{095F72B1-080C-4677-9310-1613808D1377}" destId="{2C8CDABC-6FE0-4A17-A054-312A01CEB709}" srcOrd="0" destOrd="0" presId="urn:microsoft.com/office/officeart/2005/8/layout/arrow6"/>
    <dgm:cxn modelId="{DD672DE8-4959-4E15-A277-499F82366480}" type="presOf" srcId="{66DE2EC2-905A-4711-8987-EB20DBEA962A}" destId="{6F0F9C1D-B686-4537-8443-108EAFDE47F6}" srcOrd="0" destOrd="0" presId="urn:microsoft.com/office/officeart/2005/8/layout/arrow6"/>
    <dgm:cxn modelId="{E6A27FEA-90C8-4217-A6FA-4B73124D7514}" srcId="{4D175E23-9CE9-437A-85AF-6B57F7A69DBD}" destId="{66DE2EC2-905A-4711-8987-EB20DBEA962A}" srcOrd="1" destOrd="0" parTransId="{B83182D6-373B-48BA-B107-A48CBA60179A}" sibTransId="{5BFBAFB6-D9D0-47E2-A834-C9F7F952D321}"/>
    <dgm:cxn modelId="{0CF12887-70E4-46F2-B8FA-51CA07B4C839}" type="presParOf" srcId="{5BBED778-8E8B-4B13-93A9-9A703C9E5956}" destId="{0263EB9C-49D4-4212-BA98-27432513EA61}" srcOrd="0" destOrd="0" presId="urn:microsoft.com/office/officeart/2005/8/layout/arrow6"/>
    <dgm:cxn modelId="{AE3E4DD7-C9FD-4510-A65F-9D1E4F62F6A8}" type="presParOf" srcId="{5BBED778-8E8B-4B13-93A9-9A703C9E5956}" destId="{2C8CDABC-6FE0-4A17-A054-312A01CEB709}" srcOrd="1" destOrd="0" presId="urn:microsoft.com/office/officeart/2005/8/layout/arrow6"/>
    <dgm:cxn modelId="{6517DAE4-07AC-4BEA-AAB6-C2C040BBE666}" type="presParOf" srcId="{5BBED778-8E8B-4B13-93A9-9A703C9E5956}" destId="{6F0F9C1D-B686-4537-8443-108EAFDE47F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3EB9C-49D4-4212-BA98-27432513EA61}">
      <dsp:nvSpPr>
        <dsp:cNvPr id="0" name=""/>
        <dsp:cNvSpPr/>
      </dsp:nvSpPr>
      <dsp:spPr>
        <a:xfrm>
          <a:off x="0" y="71770"/>
          <a:ext cx="10997076" cy="4398830"/>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CDABC-6FE0-4A17-A054-312A01CEB709}">
      <dsp:nvSpPr>
        <dsp:cNvPr id="0" name=""/>
        <dsp:cNvSpPr/>
      </dsp:nvSpPr>
      <dsp:spPr>
        <a:xfrm>
          <a:off x="1319649" y="841566"/>
          <a:ext cx="3629035" cy="2155426"/>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Pre-pandemic</a:t>
          </a:r>
          <a:r>
            <a:rPr lang="en-US" sz="2400" kern="1200" dirty="0"/>
            <a:t> </a:t>
          </a:r>
        </a:p>
        <a:p>
          <a:pPr marL="0" lvl="0" indent="0" algn="ctr" defTabSz="1066800">
            <a:lnSpc>
              <a:spcPct val="90000"/>
            </a:lnSpc>
            <a:spcBef>
              <a:spcPct val="0"/>
            </a:spcBef>
            <a:spcAft>
              <a:spcPct val="35000"/>
            </a:spcAft>
            <a:buNone/>
          </a:pPr>
          <a:r>
            <a:rPr lang="en-US" sz="2400" kern="1200" dirty="0"/>
            <a:t>Sent financial statement if the agreement will not be resolved in 36 months.</a:t>
          </a:r>
        </a:p>
      </dsp:txBody>
      <dsp:txXfrm>
        <a:off x="1319649" y="841566"/>
        <a:ext cx="3629035" cy="2155426"/>
      </dsp:txXfrm>
    </dsp:sp>
    <dsp:sp modelId="{6F0F9C1D-B686-4537-8443-108EAFDE47F6}">
      <dsp:nvSpPr>
        <dsp:cNvPr id="0" name=""/>
        <dsp:cNvSpPr/>
      </dsp:nvSpPr>
      <dsp:spPr>
        <a:xfrm>
          <a:off x="5498538" y="1305361"/>
          <a:ext cx="4288859" cy="263546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Now</a:t>
          </a:r>
        </a:p>
        <a:p>
          <a:pPr marL="0" lvl="0" indent="0" algn="ctr" defTabSz="1066800">
            <a:lnSpc>
              <a:spcPct val="90000"/>
            </a:lnSpc>
            <a:spcBef>
              <a:spcPct val="0"/>
            </a:spcBef>
            <a:spcAft>
              <a:spcPct val="35000"/>
            </a:spcAft>
            <a:buNone/>
          </a:pPr>
          <a:r>
            <a:rPr lang="en-US" sz="2400" b="0" kern="1200" dirty="0"/>
            <a:t>Gather financial information while communicating with customer. Financial statement if expenses are above federal standard.</a:t>
          </a:r>
        </a:p>
        <a:p>
          <a:pPr marL="0" lvl="0" indent="0" algn="ctr" defTabSz="1066800">
            <a:lnSpc>
              <a:spcPct val="90000"/>
            </a:lnSpc>
            <a:spcBef>
              <a:spcPct val="0"/>
            </a:spcBef>
            <a:spcAft>
              <a:spcPct val="35000"/>
            </a:spcAft>
            <a:buNone/>
          </a:pPr>
          <a:endParaRPr lang="en-US" sz="2400" kern="1200" dirty="0"/>
        </a:p>
      </dsp:txBody>
      <dsp:txXfrm>
        <a:off x="5498538" y="1305361"/>
        <a:ext cx="4288859" cy="2635462"/>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83791-B350-44CD-9E94-A187439373D2}"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3EF35-7895-494F-AF94-EBD7F6F90D29}" type="slidenum">
              <a:rPr lang="en-US" smtClean="0"/>
              <a:t>‹#›</a:t>
            </a:fld>
            <a:endParaRPr lang="en-US"/>
          </a:p>
        </p:txBody>
      </p:sp>
    </p:spTree>
    <p:extLst>
      <p:ext uri="{BB962C8B-B14F-4D97-AF65-F5344CB8AC3E}">
        <p14:creationId xmlns:p14="http://schemas.microsoft.com/office/powerpoint/2010/main" val="163111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3EF35-7895-494F-AF94-EBD7F6F90D29}" type="slidenum">
              <a:rPr lang="en-US" smtClean="0"/>
              <a:t>2</a:t>
            </a:fld>
            <a:endParaRPr lang="en-US"/>
          </a:p>
        </p:txBody>
      </p:sp>
    </p:spTree>
    <p:extLst>
      <p:ext uri="{BB962C8B-B14F-4D97-AF65-F5344CB8AC3E}">
        <p14:creationId xmlns:p14="http://schemas.microsoft.com/office/powerpoint/2010/main" val="150676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3EF35-7895-494F-AF94-EBD7F6F90D29}" type="slidenum">
              <a:rPr lang="en-US" smtClean="0"/>
              <a:t>17</a:t>
            </a:fld>
            <a:endParaRPr lang="en-US"/>
          </a:p>
        </p:txBody>
      </p:sp>
    </p:spTree>
    <p:extLst>
      <p:ext uri="{BB962C8B-B14F-4D97-AF65-F5344CB8AC3E}">
        <p14:creationId xmlns:p14="http://schemas.microsoft.com/office/powerpoint/2010/main" val="208343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3EF35-7895-494F-AF94-EBD7F6F90D29}" type="slidenum">
              <a:rPr lang="en-US" smtClean="0"/>
              <a:t>20</a:t>
            </a:fld>
            <a:endParaRPr lang="en-US"/>
          </a:p>
        </p:txBody>
      </p:sp>
    </p:spTree>
    <p:extLst>
      <p:ext uri="{BB962C8B-B14F-4D97-AF65-F5344CB8AC3E}">
        <p14:creationId xmlns:p14="http://schemas.microsoft.com/office/powerpoint/2010/main" val="65325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Collections Breakout Questions
https://www.polleverywhere.com/discourses/M5OWDgL7pSzE7gthVHfps</a:t>
            </a:r>
          </a:p>
        </p:txBody>
      </p:sp>
      <p:sp>
        <p:nvSpPr>
          <p:cNvPr id="4" name="Slide Number Placeholder 3"/>
          <p:cNvSpPr>
            <a:spLocks noGrp="1"/>
          </p:cNvSpPr>
          <p:nvPr>
            <p:ph type="sldNum" sz="quarter" idx="5"/>
          </p:nvPr>
        </p:nvSpPr>
        <p:spPr/>
        <p:txBody>
          <a:bodyPr/>
          <a:lstStyle/>
          <a:p>
            <a:fld id="{37F3EF35-7895-494F-AF94-EBD7F6F90D29}" type="slidenum">
              <a:rPr lang="en-US" smtClean="0"/>
              <a:t>22</a:t>
            </a:fld>
            <a:endParaRPr lang="en-US"/>
          </a:p>
        </p:txBody>
      </p:sp>
      <p:sp>
        <p:nvSpPr>
          <p:cNvPr id="5" name="TextBox 4">
            <a:extLst>
              <a:ext uri="{FF2B5EF4-FFF2-40B4-BE49-F238E27FC236}">
                <a16:creationId xmlns:a16="http://schemas.microsoft.com/office/drawing/2014/main" id="{51C3DE12-80B1-C5B6-E9F4-031BA55083C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2063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Joe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We all hope you are as happy as we are to be part of the first, in person FAST Compliance Conference since February of 2020. A lot has changed since then, and we have a lot to talk about.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began to prepare for this session and discussed potential topics, we quickly realized that there is a lot going on in revenue agencies these days.   Revenue agencies, as well as Government agencies in general, are reeling from the loss of staff and the inability to attract and retain staff.  Unfortunately, it does not appear that there will be any relief from these staffing challenges any time soon.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those of us working to optimize the collection of delinquent taxes, we have the additional challenge of the economic disparity resulting from COVID and its unequal financial impact on businesses and individuals – some prospered, others did not.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response to these challenges, agencies have increased their focus on self-service,  automation, and leveraging data to work smarter. This is especially important in Collections.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So, for today’s session, want to provide examples of agencies doing things differently to address longstanding challenges.  </a:t>
            </a:r>
          </a:p>
        </p:txBody>
      </p:sp>
      <p:sp>
        <p:nvSpPr>
          <p:cNvPr id="4" name="Slide Number Placeholder 3"/>
          <p:cNvSpPr>
            <a:spLocks noGrp="1"/>
          </p:cNvSpPr>
          <p:nvPr>
            <p:ph type="sldNum" sz="quarter" idx="5"/>
          </p:nvPr>
        </p:nvSpPr>
        <p:spPr/>
        <p:txBody>
          <a:bodyPr/>
          <a:lstStyle/>
          <a:p>
            <a:fld id="{37F3EF35-7895-494F-AF94-EBD7F6F90D29}" type="slidenum">
              <a:rPr lang="en-US" smtClean="0"/>
              <a:t>3</a:t>
            </a:fld>
            <a:endParaRPr lang="en-US"/>
          </a:p>
        </p:txBody>
      </p:sp>
    </p:spTree>
    <p:extLst>
      <p:ext uri="{BB962C8B-B14F-4D97-AF65-F5344CB8AC3E}">
        <p14:creationId xmlns:p14="http://schemas.microsoft.com/office/powerpoint/2010/main" val="147019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Introduce panel.</a:t>
            </a:r>
          </a:p>
          <a:p>
            <a:endParaRPr lang="en-US" dirty="0"/>
          </a:p>
          <a:p>
            <a:r>
              <a:rPr lang="en-US" dirty="0"/>
              <a:t>After introduction Sarah M. ask Sara W. </a:t>
            </a:r>
          </a:p>
          <a:p>
            <a:endParaRPr lang="en-US" dirty="0"/>
          </a:p>
          <a:p>
            <a:r>
              <a:rPr lang="en-US" b="1" dirty="0"/>
              <a:t>Can you speak to the changes in approach to collections over the last couple of years?</a:t>
            </a:r>
          </a:p>
        </p:txBody>
      </p:sp>
      <p:sp>
        <p:nvSpPr>
          <p:cNvPr id="4" name="Slide Number Placeholder 3"/>
          <p:cNvSpPr>
            <a:spLocks noGrp="1"/>
          </p:cNvSpPr>
          <p:nvPr>
            <p:ph type="sldNum" sz="quarter" idx="5"/>
          </p:nvPr>
        </p:nvSpPr>
        <p:spPr/>
        <p:txBody>
          <a:bodyPr/>
          <a:lstStyle/>
          <a:p>
            <a:fld id="{37F3EF35-7895-494F-AF94-EBD7F6F90D29}" type="slidenum">
              <a:rPr lang="en-US" smtClean="0"/>
              <a:t>4</a:t>
            </a:fld>
            <a:endParaRPr lang="en-US"/>
          </a:p>
        </p:txBody>
      </p:sp>
    </p:spTree>
    <p:extLst>
      <p:ext uri="{BB962C8B-B14F-4D97-AF65-F5344CB8AC3E}">
        <p14:creationId xmlns:p14="http://schemas.microsoft.com/office/powerpoint/2010/main" val="69905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SzPts val="1000"/>
              <a:buFont typeface="Symbol" panose="05050102010706020507" pitchFamily="18" charset="2"/>
              <a:buNone/>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issued wage garnishments in the past, how is what you are doing now different?</a:t>
            </a:r>
          </a:p>
          <a:p>
            <a:pPr marL="457200" marR="0" lvl="1" indent="0">
              <a:spcBef>
                <a:spcPts val="0"/>
              </a:spcBef>
              <a:spcAft>
                <a:spcPts val="0"/>
              </a:spcAft>
              <a:buSzPts val="1000"/>
              <a:buFont typeface="Symbol" panose="05050102010706020507" pitchFamily="18" charset="2"/>
              <a:buNone/>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has the impact been?</a:t>
            </a:r>
          </a:p>
          <a:p>
            <a:pPr marL="457200" marR="0" lvl="1" indent="0">
              <a:spcBef>
                <a:spcPts val="0"/>
              </a:spcBef>
              <a:spcAft>
                <a:spcPts val="0"/>
              </a:spcAft>
              <a:buSzPts val="1000"/>
              <a:buFont typeface="Symbol" panose="05050102010706020507" pitchFamily="18" charset="2"/>
              <a:buNone/>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Has this prompted rethinking how you use other collection actions? </a:t>
            </a:r>
          </a:p>
          <a:p>
            <a:endParaRPr lang="en-US" dirty="0"/>
          </a:p>
        </p:txBody>
      </p:sp>
      <p:sp>
        <p:nvSpPr>
          <p:cNvPr id="4" name="Slide Number Placeholder 3"/>
          <p:cNvSpPr>
            <a:spLocks noGrp="1"/>
          </p:cNvSpPr>
          <p:nvPr>
            <p:ph type="sldNum" sz="quarter" idx="5"/>
          </p:nvPr>
        </p:nvSpPr>
        <p:spPr/>
        <p:txBody>
          <a:bodyPr/>
          <a:lstStyle/>
          <a:p>
            <a:fld id="{37F3EF35-7895-494F-AF94-EBD7F6F90D29}" type="slidenum">
              <a:rPr lang="en-US" smtClean="0"/>
              <a:t>5</a:t>
            </a:fld>
            <a:endParaRPr lang="en-US"/>
          </a:p>
        </p:txBody>
      </p:sp>
    </p:spTree>
    <p:extLst>
      <p:ext uri="{BB962C8B-B14F-4D97-AF65-F5344CB8AC3E}">
        <p14:creationId xmlns:p14="http://schemas.microsoft.com/office/powerpoint/2010/main" val="283446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dirty="0"/>
              <a:t>One message per slide</a:t>
            </a:r>
          </a:p>
          <a:p>
            <a:pPr marL="171450" indent="-171450" fontAlgn="ctr">
              <a:buFont typeface="Arial" panose="020B0604020202020204" pitchFamily="34" charset="0"/>
              <a:buChar char="•"/>
            </a:pPr>
            <a:r>
              <a:rPr lang="en-US" sz="1200" dirty="0"/>
              <a:t>Too many messages on one</a:t>
            </a:r>
            <a:r>
              <a:rPr lang="en-US" sz="1200" baseline="0" dirty="0"/>
              <a:t> slide are distracting and confusing for an audience</a:t>
            </a:r>
          </a:p>
          <a:p>
            <a:pPr marL="171450" indent="-171450" fontAlgn="ctr">
              <a:buFont typeface="Arial" panose="020B0604020202020204" pitchFamily="34" charset="0"/>
              <a:buChar char="•"/>
            </a:pPr>
            <a:endParaRPr lang="en-US" sz="1200" dirty="0"/>
          </a:p>
          <a:p>
            <a:pPr fontAlgn="ctr"/>
            <a:r>
              <a:rPr lang="en-US" sz="1200" b="1" dirty="0"/>
              <a:t>Title should reflect content of the slide</a:t>
            </a:r>
          </a:p>
          <a:p>
            <a:pPr marL="171450" indent="-171450" fontAlgn="ctr">
              <a:buFont typeface="Arial" panose="020B0604020202020204" pitchFamily="34" charset="0"/>
              <a:buChar char="•"/>
            </a:pPr>
            <a:r>
              <a:rPr lang="en-US" sz="1200" dirty="0"/>
              <a:t>The title should be a quick</a:t>
            </a:r>
            <a:r>
              <a:rPr lang="en-US" sz="1200" baseline="0" dirty="0"/>
              <a:t> indication of what to expect on that particular slide. Your titles should almost be able to be printed as a table of contents.</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52375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1" kern="1200" dirty="0">
                <a:solidFill>
                  <a:schemeClr val="tx1"/>
                </a:solidFill>
                <a:effectLst/>
                <a:latin typeface="NeueHaasGroteskText Std" panose="020B0504020202020204" pitchFamily="34" charset="0"/>
                <a:ea typeface="+mn-ea"/>
                <a:cs typeface="+mn-cs"/>
              </a:rPr>
              <a:t>Font no smaller than 24pt</a:t>
            </a:r>
          </a:p>
          <a:p>
            <a:pPr marL="171450" indent="-171450" rtl="0" fontAlgn="ctr">
              <a:buFont typeface="Arial" panose="020B0604020202020204" pitchFamily="34" charset="0"/>
              <a:buChar char="•"/>
            </a:pPr>
            <a:r>
              <a:rPr lang="en-US" sz="1200" kern="1200" dirty="0">
                <a:solidFill>
                  <a:schemeClr val="tx1"/>
                </a:solidFill>
                <a:effectLst/>
                <a:latin typeface="NeueHaasGroteskText Std" panose="020B0504020202020204" pitchFamily="34" charset="0"/>
                <a:ea typeface="+mn-ea"/>
                <a:cs typeface="+mn-cs"/>
              </a:rPr>
              <a:t>If</a:t>
            </a:r>
            <a:r>
              <a:rPr lang="en-US" sz="1200" kern="1200" baseline="0" dirty="0">
                <a:solidFill>
                  <a:schemeClr val="tx1"/>
                </a:solidFill>
                <a:effectLst/>
                <a:latin typeface="NeueHaasGroteskText Std" panose="020B0504020202020204" pitchFamily="34" charset="0"/>
                <a:ea typeface="+mn-ea"/>
                <a:cs typeface="+mn-cs"/>
              </a:rPr>
              <a:t> y</a:t>
            </a:r>
            <a:r>
              <a:rPr lang="en-US" sz="1200" kern="1200" dirty="0">
                <a:solidFill>
                  <a:schemeClr val="tx1"/>
                </a:solidFill>
                <a:effectLst/>
                <a:latin typeface="NeueHaasGroteskText Std" panose="020B0504020202020204" pitchFamily="34" charset="0"/>
                <a:ea typeface="+mn-ea"/>
                <a:cs typeface="+mn-cs"/>
              </a:rPr>
              <a:t>our</a:t>
            </a:r>
            <a:r>
              <a:rPr lang="en-US" sz="1200" kern="1200" baseline="0" dirty="0">
                <a:solidFill>
                  <a:schemeClr val="tx1"/>
                </a:solidFill>
                <a:effectLst/>
                <a:latin typeface="NeueHaasGroteskText Std" panose="020B0504020202020204" pitchFamily="34" charset="0"/>
                <a:ea typeface="+mn-ea"/>
                <a:cs typeface="+mn-cs"/>
              </a:rPr>
              <a:t> audience can’t see it, they can’t understand it.</a:t>
            </a:r>
          </a:p>
          <a:p>
            <a:pPr marL="171450" indent="-171450" rtl="0" fontAlgn="ctr">
              <a:buFont typeface="Arial" panose="020B0604020202020204" pitchFamily="34" charset="0"/>
              <a:buChar char="•"/>
            </a:pPr>
            <a:endParaRPr lang="en-US" sz="1200" kern="1200" dirty="0">
              <a:solidFill>
                <a:schemeClr val="tx1"/>
              </a:solidFill>
              <a:effectLst/>
              <a:latin typeface="NeueHaasGroteskText Std" panose="020B0504020202020204" pitchFamily="34" charset="0"/>
              <a:ea typeface="+mn-ea"/>
              <a:cs typeface="+mn-cs"/>
            </a:endParaRPr>
          </a:p>
          <a:p>
            <a:pPr rtl="0" fontAlgn="ctr"/>
            <a:r>
              <a:rPr lang="en-US" sz="1200" b="1" kern="1200" dirty="0">
                <a:solidFill>
                  <a:schemeClr val="tx1"/>
                </a:solidFill>
                <a:effectLst/>
                <a:latin typeface="NeueHaasGroteskText Std" panose="020B0504020202020204" pitchFamily="34" charset="0"/>
                <a:ea typeface="+mn-ea"/>
                <a:cs typeface="+mn-cs"/>
              </a:rPr>
              <a:t>4 lines, 5 words per line or 5 lines, 4 words per line</a:t>
            </a:r>
          </a:p>
          <a:p>
            <a:pPr marL="171450" indent="-171450" rtl="0" fontAlgn="ctr">
              <a:buFont typeface="Arial" panose="020B0604020202020204" pitchFamily="34" charset="0"/>
              <a:buChar char="•"/>
            </a:pPr>
            <a:r>
              <a:rPr lang="en-US" sz="1200" kern="1200" dirty="0">
                <a:solidFill>
                  <a:schemeClr val="tx1"/>
                </a:solidFill>
                <a:effectLst/>
                <a:latin typeface="NeueHaasGroteskText Std" panose="020B0504020202020204" pitchFamily="34" charset="0"/>
                <a:ea typeface="+mn-ea"/>
                <a:cs typeface="+mn-cs"/>
              </a:rPr>
              <a:t>You</a:t>
            </a:r>
            <a:r>
              <a:rPr lang="en-US" sz="1200" kern="1200" baseline="0" dirty="0">
                <a:solidFill>
                  <a:schemeClr val="tx1"/>
                </a:solidFill>
                <a:effectLst/>
                <a:latin typeface="NeueHaasGroteskText Std" panose="020B0504020202020204" pitchFamily="34" charset="0"/>
                <a:ea typeface="+mn-ea"/>
                <a:cs typeface="+mn-cs"/>
              </a:rPr>
              <a:t> don’t need more than this to get the message of the slide across. If you need more words, you need more slides.</a:t>
            </a:r>
            <a:endParaRPr lang="en-US" sz="1200" kern="1200" dirty="0">
              <a:solidFill>
                <a:schemeClr val="tx1"/>
              </a:solidFill>
              <a:effectLst/>
              <a:latin typeface="NeueHaasGroteskText Std" panose="020B0504020202020204" pitchFamily="34" charset="0"/>
              <a:ea typeface="+mn-ea"/>
              <a:cs typeface="+mn-cs"/>
            </a:endParaRPr>
          </a:p>
          <a:p>
            <a:pPr marL="171450" indent="-171450" rtl="0" fontAlgn="ctr">
              <a:buFont typeface="Arial" panose="020B0604020202020204" pitchFamily="34" charset="0"/>
              <a:buChar char="•"/>
            </a:pPr>
            <a:endParaRPr lang="en-US" sz="1200" kern="1200" dirty="0">
              <a:solidFill>
                <a:schemeClr val="tx1"/>
              </a:solidFill>
              <a:effectLst/>
              <a:latin typeface="NeueHaasGroteskText Std" panose="020B0504020202020204" pitchFamily="34" charset="0"/>
              <a:ea typeface="+mn-ea"/>
              <a:cs typeface="+mn-cs"/>
            </a:endParaRPr>
          </a:p>
          <a:p>
            <a:pPr rtl="0" fontAlgn="ctr"/>
            <a:r>
              <a:rPr lang="en-US" sz="1200" b="1" kern="1200" dirty="0">
                <a:solidFill>
                  <a:schemeClr val="tx1"/>
                </a:solidFill>
                <a:effectLst/>
                <a:latin typeface="NeueHaasGroteskText Std" panose="020B0504020202020204" pitchFamily="34" charset="0"/>
                <a:ea typeface="+mn-ea"/>
                <a:cs typeface="+mn-cs"/>
              </a:rPr>
              <a:t>~20 - 30 words per slide</a:t>
            </a:r>
          </a:p>
          <a:p>
            <a:pPr marL="171450" indent="-171450">
              <a:buFont typeface="Arial" panose="020B0604020202020204" pitchFamily="34" charset="0"/>
              <a:buChar char="•"/>
            </a:pPr>
            <a:r>
              <a:rPr lang="en-US" dirty="0"/>
              <a:t>Any more will take your audience too long to read. They aren’t listening to you</a:t>
            </a:r>
            <a:r>
              <a:rPr lang="en-US" baseline="0" dirty="0"/>
              <a:t> when they’re reading.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8967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dirty="0"/>
              <a:t>The speaker just read slides to us</a:t>
            </a:r>
          </a:p>
          <a:p>
            <a:pPr marL="171450" indent="-171450" fontAlgn="ctr">
              <a:buFont typeface="Arial" panose="020B0604020202020204" pitchFamily="34" charset="0"/>
              <a:buChar char="•"/>
            </a:pPr>
            <a:r>
              <a:rPr lang="en-US" sz="1200" dirty="0"/>
              <a:t>Too many speakers don’t use the notes.</a:t>
            </a:r>
            <a:r>
              <a:rPr lang="en-US" sz="1200" baseline="0" dirty="0"/>
              <a:t> They rely on the slide to be their script.</a:t>
            </a:r>
            <a:endParaRPr lang="en-US" sz="1200" dirty="0"/>
          </a:p>
          <a:p>
            <a:pPr fontAlgn="ctr"/>
            <a:r>
              <a:rPr lang="en-US" sz="1200" dirty="0"/>
              <a:t>Text was full sentences</a:t>
            </a:r>
          </a:p>
          <a:p>
            <a:pPr marL="171450" indent="-171450" fontAlgn="ctr">
              <a:buFont typeface="Arial" panose="020B0604020202020204" pitchFamily="34" charset="0"/>
              <a:buChar char="•"/>
            </a:pPr>
            <a:r>
              <a:rPr lang="en-US" sz="1200" dirty="0"/>
              <a:t>Just a few words to get the meaning across are</a:t>
            </a:r>
            <a:r>
              <a:rPr lang="en-US" sz="1200" baseline="0" dirty="0"/>
              <a:t> enough. Busy slides with too many words pull attention away from the speaker</a:t>
            </a:r>
            <a:endParaRPr lang="en-US" sz="1200" dirty="0"/>
          </a:p>
          <a:p>
            <a:pPr fontAlgn="ctr"/>
            <a:r>
              <a:rPr lang="en-US" sz="1200" dirty="0"/>
              <a:t>Text was too small</a:t>
            </a:r>
          </a:p>
          <a:p>
            <a:pPr marL="171450" indent="-171450" fontAlgn="ctr">
              <a:buFont typeface="Arial" panose="020B0604020202020204" pitchFamily="34" charset="0"/>
              <a:buChar char="•"/>
            </a:pPr>
            <a:r>
              <a:rPr lang="en-US" sz="1200" dirty="0"/>
              <a:t>If</a:t>
            </a:r>
            <a:r>
              <a:rPr lang="en-US" sz="1200" baseline="0" dirty="0"/>
              <a:t> I can’t read what’s on the slide, I won’t remember it.</a:t>
            </a:r>
            <a:endParaRPr lang="en-US" sz="1200" dirty="0"/>
          </a:p>
          <a:p>
            <a:pPr fontAlgn="ctr"/>
            <a:r>
              <a:rPr lang="en-US" sz="1200" dirty="0"/>
              <a:t>The visuals were too complex</a:t>
            </a:r>
          </a:p>
          <a:p>
            <a:pPr marL="171450" indent="-171450" fontAlgn="ctr">
              <a:buFont typeface="Arial" panose="020B0604020202020204" pitchFamily="34" charset="0"/>
              <a:buChar char="•"/>
            </a:pPr>
            <a:r>
              <a:rPr lang="en-US" sz="1200" dirty="0"/>
              <a:t>Simple = easily understood.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980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PowerPoint is the picture to go with your spoken words</a:t>
            </a:r>
          </a:p>
          <a:p>
            <a:pPr marL="171450" indent="-171450">
              <a:buFont typeface="Arial" panose="020B0604020202020204" pitchFamily="34" charset="0"/>
              <a:buChar char="•"/>
            </a:pPr>
            <a:r>
              <a:rPr lang="en-US" dirty="0"/>
              <a:t>Think of</a:t>
            </a:r>
            <a:r>
              <a:rPr lang="en-US" baseline="0" dirty="0"/>
              <a:t> it as the picture part of the book.</a:t>
            </a:r>
            <a:endParaRPr lang="en-US" dirty="0"/>
          </a:p>
          <a:p>
            <a:endParaRPr lang="en-US" dirty="0"/>
          </a:p>
          <a:p>
            <a:r>
              <a:rPr lang="en-US" b="1" dirty="0"/>
              <a:t>Use key words and images to drive your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NeueHaasGroteskText Std" panose="020B0504020202020204" pitchFamily="34" charset="0"/>
                <a:ea typeface="+mn-ea"/>
                <a:cs typeface="+mn-cs"/>
              </a:rPr>
              <a:t>If you</a:t>
            </a:r>
            <a:r>
              <a:rPr lang="en-US" sz="1200" kern="1200" baseline="0" dirty="0">
                <a:solidFill>
                  <a:schemeClr val="tx1"/>
                </a:solidFill>
                <a:effectLst/>
                <a:latin typeface="NeueHaasGroteskText Std" panose="020B0504020202020204" pitchFamily="34" charset="0"/>
                <a:ea typeface="+mn-ea"/>
                <a:cs typeface="+mn-cs"/>
              </a:rPr>
              <a:t> have too much on your slide, the audience will simply read the slide, instead of paying attention to you.</a:t>
            </a:r>
            <a:endParaRPr lang="en-US" sz="1200" kern="1200" dirty="0">
              <a:solidFill>
                <a:schemeClr val="tx1"/>
              </a:solidFill>
              <a:effectLst/>
              <a:latin typeface="NeueHaasGroteskText Std" panose="020B0504020202020204" pitchFamily="34" charset="0"/>
              <a:ea typeface="+mn-ea"/>
              <a:cs typeface="+mn-cs"/>
            </a:endParaRPr>
          </a:p>
          <a:p>
            <a:pPr marL="0" indent="0">
              <a:buFont typeface="Arial" panose="020B0604020202020204" pitchFamily="34" charset="0"/>
              <a:buNone/>
            </a:pPr>
            <a:endParaRPr lang="en-US" dirty="0"/>
          </a:p>
          <a:p>
            <a:r>
              <a:rPr lang="en-US" b="1" dirty="0"/>
              <a:t>Do not write a script</a:t>
            </a:r>
          </a:p>
          <a:p>
            <a:pPr marL="171450" indent="-171450">
              <a:buFont typeface="Arial" panose="020B0604020202020204" pitchFamily="34" charset="0"/>
              <a:buChar char="•"/>
            </a:pPr>
            <a:r>
              <a:rPr lang="en-US" dirty="0"/>
              <a:t>Unless</a:t>
            </a:r>
            <a:r>
              <a:rPr lang="en-US" baseline="0" dirty="0"/>
              <a:t> you do it here, in the notes section. That’s what notes are for, to remind you how to expand on your slide.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Do not think of it as a handout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a:t>
            </a:r>
            <a:r>
              <a:rPr lang="en-US" baseline="0" dirty="0"/>
              <a:t> PowerPoint is not meant to be a handout. If you need to create a handout, do so.</a:t>
            </a:r>
            <a:endParaRPr lang="en-US" dirty="0"/>
          </a:p>
          <a:p>
            <a:pPr marL="171450" indent="-171450">
              <a:buFont typeface="Arial" panose="020B0604020202020204" pitchFamily="34" charset="0"/>
              <a:buChar char="•"/>
            </a:pPr>
            <a:endParaRPr lang="en-US" dirty="0"/>
          </a:p>
          <a:p>
            <a:pPr rtl="0" fontAlgn="ctr"/>
            <a:endParaRPr lang="en-US" sz="1200" kern="1200" dirty="0">
              <a:solidFill>
                <a:schemeClr val="tx1"/>
              </a:solidFill>
              <a:effectLst/>
              <a:latin typeface="NeueHaasGroteskText Std" panose="020B05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92525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SzPts val="1000"/>
              <a:buFont typeface="Symbol" panose="05050102010706020507" pitchFamily="18" charset="2"/>
              <a:buNone/>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issued wage garnishments in the past, how is what you are doing now different?</a:t>
            </a:r>
          </a:p>
          <a:p>
            <a:pPr marL="457200" marR="0" lvl="1" indent="0">
              <a:spcBef>
                <a:spcPts val="0"/>
              </a:spcBef>
              <a:spcAft>
                <a:spcPts val="0"/>
              </a:spcAft>
              <a:buSzPts val="1000"/>
              <a:buFont typeface="Symbol" panose="05050102010706020507" pitchFamily="18" charset="2"/>
              <a:buNone/>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has the impact been?</a:t>
            </a:r>
          </a:p>
          <a:p>
            <a:pPr marL="457200" marR="0" lvl="1" indent="0">
              <a:spcBef>
                <a:spcPts val="0"/>
              </a:spcBef>
              <a:spcAft>
                <a:spcPts val="0"/>
              </a:spcAft>
              <a:buSzPts val="1000"/>
              <a:buFont typeface="Symbol" panose="05050102010706020507" pitchFamily="18" charset="2"/>
              <a:buNone/>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Has this prompted rethinking how you use other collection actions? </a:t>
            </a:r>
          </a:p>
          <a:p>
            <a:endParaRPr lang="en-US" dirty="0"/>
          </a:p>
        </p:txBody>
      </p:sp>
      <p:sp>
        <p:nvSpPr>
          <p:cNvPr id="4" name="Slide Number Placeholder 3"/>
          <p:cNvSpPr>
            <a:spLocks noGrp="1"/>
          </p:cNvSpPr>
          <p:nvPr>
            <p:ph type="sldNum" sz="quarter" idx="5"/>
          </p:nvPr>
        </p:nvSpPr>
        <p:spPr/>
        <p:txBody>
          <a:bodyPr/>
          <a:lstStyle/>
          <a:p>
            <a:fld id="{37F3EF35-7895-494F-AF94-EBD7F6F90D29}" type="slidenum">
              <a:rPr lang="en-US" smtClean="0"/>
              <a:t>14</a:t>
            </a:fld>
            <a:endParaRPr lang="en-US"/>
          </a:p>
        </p:txBody>
      </p:sp>
    </p:spTree>
    <p:extLst>
      <p:ext uri="{BB962C8B-B14F-4D97-AF65-F5344CB8AC3E}">
        <p14:creationId xmlns:p14="http://schemas.microsoft.com/office/powerpoint/2010/main" val="2262292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A4E1AB0-6DC4-5244-AA2F-71C19E3C8E9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732991" y="1592431"/>
            <a:ext cx="8961657" cy="1646302"/>
          </a:xfrm>
          <a:effectLst>
            <a:outerShdw blurRad="50800" dist="38100" dir="2700000" algn="tl" rotWithShape="0">
              <a:prstClr val="black">
                <a:alpha val="40000"/>
              </a:prstClr>
            </a:outerShdw>
          </a:effectLst>
        </p:spPr>
        <p:txBody>
          <a:bodyPr anchor="b">
            <a:noAutofit/>
          </a:bodyPr>
          <a:lstStyle>
            <a:lvl1pPr algn="l">
              <a:defRPr sz="4800" b="1" i="0">
                <a:solidFill>
                  <a:schemeClr val="bg2"/>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32991" y="3244788"/>
            <a:ext cx="7981085" cy="1096899"/>
          </a:xfrm>
        </p:spPr>
        <p:txBody>
          <a:bodyPr anchor="t"/>
          <a:lstStyle>
            <a:lvl1pPr marL="0" indent="0" algn="l">
              <a:buNone/>
              <a:defRPr b="0" i="1">
                <a:solidFill>
                  <a:schemeClr val="bg2"/>
                </a:solidFill>
                <a:latin typeface="Century Gothic" panose="020B0502020202020204" pitchFamily="34" charset="0"/>
                <a:ea typeface="Century Gothic" panose="020B0502020202020204" pitchFamily="34" charset="0"/>
                <a:cs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146B7C6A-0E4F-B84C-A7CE-50F6842B20E2}"/>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descr="Text, logo&#10;&#10;Description automatically generated">
            <a:extLst>
              <a:ext uri="{FF2B5EF4-FFF2-40B4-BE49-F238E27FC236}">
                <a16:creationId xmlns:a16="http://schemas.microsoft.com/office/drawing/2014/main" id="{78807337-1E00-F840-8F11-BA4E2649CE4D}"/>
              </a:ext>
            </a:extLst>
          </p:cNvPr>
          <p:cNvPicPr>
            <a:picLocks noChangeAspect="1"/>
          </p:cNvPicPr>
          <p:nvPr userDrawn="1"/>
        </p:nvPicPr>
        <p:blipFill>
          <a:blip r:embed="rId3"/>
          <a:stretch>
            <a:fillRect/>
          </a:stretch>
        </p:blipFill>
        <p:spPr>
          <a:xfrm>
            <a:off x="840097" y="4756563"/>
            <a:ext cx="5295900" cy="1498600"/>
          </a:xfrm>
          <a:prstGeom prst="rect">
            <a:avLst/>
          </a:prstGeom>
        </p:spPr>
      </p:pic>
      <p:cxnSp>
        <p:nvCxnSpPr>
          <p:cNvPr id="11" name="Straight Connector 10">
            <a:extLst>
              <a:ext uri="{FF2B5EF4-FFF2-40B4-BE49-F238E27FC236}">
                <a16:creationId xmlns:a16="http://schemas.microsoft.com/office/drawing/2014/main" id="{932F1937-3233-F545-8732-EE7C530223FC}"/>
              </a:ext>
            </a:extLst>
          </p:cNvPr>
          <p:cNvCxnSpPr/>
          <p:nvPr userDrawn="1"/>
        </p:nvCxnSpPr>
        <p:spPr>
          <a:xfrm>
            <a:off x="883938" y="4341687"/>
            <a:ext cx="896166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0435" y="1789036"/>
            <a:ext cx="2981855" cy="802412"/>
          </a:xfrm>
          <a:solidFill>
            <a:schemeClr val="accent4"/>
          </a:solidFill>
        </p:spPr>
        <p:txBody>
          <a:bodyPr anchor="ctr" anchorCtr="0">
            <a:noAutofit/>
          </a:bodyPr>
          <a:lstStyle>
            <a:lvl1pPr marL="0" indent="0" algn="ctr">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0435" y="2591448"/>
            <a:ext cx="2981855" cy="3304117"/>
          </a:xfrm>
        </p:spPr>
        <p:txBody>
          <a:bodyPr>
            <a:normAutofit/>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3CD5D0AD-C695-954E-988E-E3BFAC882943}"/>
              </a:ext>
            </a:extLst>
          </p:cNvPr>
          <p:cNvSpPr>
            <a:spLocks noGrp="1"/>
          </p:cNvSpPr>
          <p:nvPr>
            <p:ph type="body" idx="10"/>
          </p:nvPr>
        </p:nvSpPr>
        <p:spPr>
          <a:xfrm>
            <a:off x="4135803" y="1789036"/>
            <a:ext cx="2981855" cy="802412"/>
          </a:xfrm>
          <a:solidFill>
            <a:schemeClr val="accent5"/>
          </a:solidFill>
        </p:spPr>
        <p:txBody>
          <a:bodyPr vert="horz" lIns="91440" tIns="45720" rIns="91440" bIns="45720" rtlCol="0" anchor="ctr" anchorCtr="0">
            <a:noAutofit/>
          </a:bodyPr>
          <a:lstStyle>
            <a:lvl1pPr algn="ctr">
              <a:defRPr lang="en-US" sz="2400" b="1">
                <a:solidFill>
                  <a:schemeClr val="bg1"/>
                </a:solidFill>
                <a:latin typeface="+mj-lt"/>
              </a:defRPr>
            </a:lvl1pPr>
          </a:lstStyle>
          <a:p>
            <a:pPr marL="0" lvl="0" indent="0">
              <a:buNone/>
            </a:pPr>
            <a:r>
              <a:rPr lang="en-US"/>
              <a:t>Click to edit Master text styles</a:t>
            </a:r>
          </a:p>
        </p:txBody>
      </p:sp>
      <p:sp>
        <p:nvSpPr>
          <p:cNvPr id="8" name="Content Placeholder 3">
            <a:extLst>
              <a:ext uri="{FF2B5EF4-FFF2-40B4-BE49-F238E27FC236}">
                <a16:creationId xmlns:a16="http://schemas.microsoft.com/office/drawing/2014/main" id="{8BF8C91B-7222-7C43-99FA-678AB985FB9A}"/>
              </a:ext>
            </a:extLst>
          </p:cNvPr>
          <p:cNvSpPr>
            <a:spLocks noGrp="1"/>
          </p:cNvSpPr>
          <p:nvPr>
            <p:ph sz="half" idx="11"/>
          </p:nvPr>
        </p:nvSpPr>
        <p:spPr>
          <a:xfrm>
            <a:off x="4135803" y="2591448"/>
            <a:ext cx="2981855"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a:extLst>
              <a:ext uri="{FF2B5EF4-FFF2-40B4-BE49-F238E27FC236}">
                <a16:creationId xmlns:a16="http://schemas.microsoft.com/office/drawing/2014/main" id="{AB90A40A-A98A-304C-9F87-0552DEE58A7E}"/>
              </a:ext>
            </a:extLst>
          </p:cNvPr>
          <p:cNvSpPr>
            <a:spLocks noGrp="1"/>
          </p:cNvSpPr>
          <p:nvPr>
            <p:ph type="body" idx="12"/>
          </p:nvPr>
        </p:nvSpPr>
        <p:spPr>
          <a:xfrm>
            <a:off x="7761171" y="1789036"/>
            <a:ext cx="2981855" cy="802412"/>
          </a:xfrm>
          <a:solidFill>
            <a:schemeClr val="tx2"/>
          </a:solidFill>
        </p:spPr>
        <p:txBody>
          <a:bodyPr vert="horz" lIns="91440" tIns="45720" rIns="91440" bIns="45720" rtlCol="0" anchor="ctr" anchorCtr="0">
            <a:noAutofit/>
          </a:bodyPr>
          <a:lstStyle>
            <a:lvl1pPr algn="ctr">
              <a:defRPr lang="en-US" sz="2400" b="1">
                <a:solidFill>
                  <a:schemeClr val="bg1"/>
                </a:solidFill>
                <a:latin typeface="+mj-lt"/>
              </a:defRPr>
            </a:lvl1pPr>
          </a:lstStyle>
          <a:p>
            <a:pPr marL="0" lvl="0" indent="0">
              <a:buNone/>
            </a:pPr>
            <a:r>
              <a:rPr lang="en-US"/>
              <a:t>Click to edit Master text styles</a:t>
            </a:r>
          </a:p>
        </p:txBody>
      </p:sp>
      <p:sp>
        <p:nvSpPr>
          <p:cNvPr id="10" name="Content Placeholder 3">
            <a:extLst>
              <a:ext uri="{FF2B5EF4-FFF2-40B4-BE49-F238E27FC236}">
                <a16:creationId xmlns:a16="http://schemas.microsoft.com/office/drawing/2014/main" id="{4406F03D-7065-3644-999A-E39DADD777A9}"/>
              </a:ext>
            </a:extLst>
          </p:cNvPr>
          <p:cNvSpPr>
            <a:spLocks noGrp="1"/>
          </p:cNvSpPr>
          <p:nvPr>
            <p:ph sz="half" idx="13"/>
          </p:nvPr>
        </p:nvSpPr>
        <p:spPr>
          <a:xfrm>
            <a:off x="7761171" y="2591448"/>
            <a:ext cx="2981855" cy="3304117"/>
          </a:xfrm>
        </p:spPr>
        <p:txBody>
          <a:bodyPr>
            <a:normAutofit/>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4">
            <a:extLst>
              <a:ext uri="{FF2B5EF4-FFF2-40B4-BE49-F238E27FC236}">
                <a16:creationId xmlns:a16="http://schemas.microsoft.com/office/drawing/2014/main" id="{D67AB925-2EBD-3A44-A93A-A0A059257C68}"/>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2"/>
                </a:solidFill>
                <a:latin typeface="Century Gothic" panose="020B0502020202020204" pitchFamily="34" charset="0"/>
              </a:rPr>
              <a:t>Proprietary &amp; Confidential</a:t>
            </a:r>
          </a:p>
          <a:p>
            <a:pPr algn="r"/>
            <a:endParaRPr lang="en-US" dirty="0">
              <a:solidFill>
                <a:schemeClr val="tx2"/>
              </a:solidFill>
              <a:latin typeface="+mn-lt"/>
            </a:endParaRPr>
          </a:p>
        </p:txBody>
      </p:sp>
      <p:cxnSp>
        <p:nvCxnSpPr>
          <p:cNvPr id="14" name="Straight Connector 13">
            <a:extLst>
              <a:ext uri="{FF2B5EF4-FFF2-40B4-BE49-F238E27FC236}">
                <a16:creationId xmlns:a16="http://schemas.microsoft.com/office/drawing/2014/main" id="{EA29FB5D-DDAB-714D-AC2F-A52848422444}"/>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5AAFC5BE-CD47-9846-980B-9049FFFFBD40}"/>
              </a:ext>
            </a:extLst>
          </p:cNvPr>
          <p:cNvSpPr>
            <a:spLocks noGrp="1"/>
          </p:cNvSpPr>
          <p:nvPr>
            <p:ph type="title"/>
          </p:nvPr>
        </p:nvSpPr>
        <p:spPr>
          <a:xfrm>
            <a:off x="510435" y="270137"/>
            <a:ext cx="10232591" cy="914400"/>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5827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586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black"/>
        <p:txBody>
          <a:bodyPr/>
          <a:lstStyle/>
          <a:p>
            <a:fld id="{7C198DD1-C477-482D-A126-3FBDD1778E48}" type="datetime1">
              <a:rPr lang="en-US" smtClean="0"/>
              <a:t>10/31/2022</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Working together to fund Minnesota’s future </a:t>
            </a:r>
            <a:r>
              <a:rPr lang="en-US" dirty="0">
                <a:solidFill>
                  <a:schemeClr val="accent1"/>
                </a:solidFill>
              </a:rPr>
              <a:t>|</a:t>
            </a:r>
            <a:r>
              <a:rPr lang="en-US" dirty="0"/>
              <a:t> www.revenue.state.mn.us</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79847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C0DE131-456E-3E41-AAEE-B6C14DF2ED75}"/>
              </a:ext>
            </a:extLst>
          </p:cNvPr>
          <p:cNvPicPr>
            <a:picLocks noChangeAspect="1"/>
          </p:cNvPicPr>
          <p:nvPr userDrawn="1"/>
        </p:nvPicPr>
        <p:blipFill>
          <a:blip r:embed="rId2"/>
          <a:stretch>
            <a:fillRect/>
          </a:stretch>
        </p:blipFill>
        <p:spPr>
          <a:xfrm>
            <a:off x="29028" y="0"/>
            <a:ext cx="1435100" cy="6858000"/>
          </a:xfrm>
          <a:prstGeom prst="rect">
            <a:avLst/>
          </a:prstGeom>
        </p:spPr>
      </p:pic>
      <p:sp>
        <p:nvSpPr>
          <p:cNvPr id="4" name="Footer Placeholder 4">
            <a:extLst>
              <a:ext uri="{FF2B5EF4-FFF2-40B4-BE49-F238E27FC236}">
                <a16:creationId xmlns:a16="http://schemas.microsoft.com/office/drawing/2014/main" id="{BA8BA117-C06F-094C-9CA7-069A15D66E33}"/>
              </a:ext>
            </a:extLst>
          </p:cNvPr>
          <p:cNvSpPr txBox="1">
            <a:spLocks/>
          </p:cNvSpPr>
          <p:nvPr/>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2"/>
                </a:solidFill>
                <a:latin typeface="Century Gothic" panose="020B0502020202020204" pitchFamily="34" charset="0"/>
              </a:rPr>
              <a:t>Proprietary &amp; Confidential</a:t>
            </a:r>
          </a:p>
          <a:p>
            <a:pPr algn="r"/>
            <a:endParaRPr lang="en-US" dirty="0">
              <a:solidFill>
                <a:schemeClr val="tx2"/>
              </a:solidFill>
              <a:latin typeface="+mn-lt"/>
            </a:endParaRPr>
          </a:p>
        </p:txBody>
      </p:sp>
      <p:cxnSp>
        <p:nvCxnSpPr>
          <p:cNvPr id="5" name="Straight Connector 4">
            <a:extLst>
              <a:ext uri="{FF2B5EF4-FFF2-40B4-BE49-F238E27FC236}">
                <a16:creationId xmlns:a16="http://schemas.microsoft.com/office/drawing/2014/main" id="{3DF6478E-B535-2641-8876-102ED08A64DC}"/>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6756F335-1600-E742-B3F9-637819A7651C}"/>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0" name="Title 1">
            <a:extLst>
              <a:ext uri="{FF2B5EF4-FFF2-40B4-BE49-F238E27FC236}">
                <a16:creationId xmlns:a16="http://schemas.microsoft.com/office/drawing/2014/main" id="{0A44C775-2CDA-694B-B6BB-91A8BB0623B2}"/>
              </a:ext>
            </a:extLst>
          </p:cNvPr>
          <p:cNvSpPr>
            <a:spLocks noGrp="1"/>
          </p:cNvSpPr>
          <p:nvPr>
            <p:ph type="title"/>
          </p:nvPr>
        </p:nvSpPr>
        <p:spPr>
          <a:xfrm>
            <a:off x="1653435" y="136525"/>
            <a:ext cx="10232591" cy="914400"/>
          </a:xfrm>
        </p:spPr>
        <p:txBody>
          <a:bodyPr>
            <a:normAutofit/>
          </a:bodyPr>
          <a:lstStyle>
            <a:lvl1pPr>
              <a:defRPr sz="3600"/>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9A768F80-9FE7-8044-950C-90FD0E6E4D18}"/>
              </a:ext>
            </a:extLst>
          </p:cNvPr>
          <p:cNvSpPr>
            <a:spLocks noGrp="1"/>
          </p:cNvSpPr>
          <p:nvPr>
            <p:ph idx="1"/>
          </p:nvPr>
        </p:nvSpPr>
        <p:spPr>
          <a:xfrm>
            <a:off x="1653435" y="1276681"/>
            <a:ext cx="10232592" cy="493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962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
                                        <p:tgtEl>
                                          <p:spTgt spid="11">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4" end="4"/>
                                            </p:txEl>
                                          </p:spTgt>
                                        </p:tgtEl>
                                        <p:attrNameLst>
                                          <p:attrName>style.visibility</p:attrName>
                                        </p:attrNameLst>
                                      </p:cBhvr>
                                      <p:to>
                                        <p:strVal val="visible"/>
                                      </p:to>
                                    </p:set>
                                    <p:animEffect transition="in" filter="fade">
                                      <p:cBhvr>
                                        <p:cTn id="3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o-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0673" y="136525"/>
            <a:ext cx="8696121"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18959" y="1276681"/>
            <a:ext cx="10170458" cy="493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Background pattern&#10;&#10;Description automatically generated">
            <a:extLst>
              <a:ext uri="{FF2B5EF4-FFF2-40B4-BE49-F238E27FC236}">
                <a16:creationId xmlns:a16="http://schemas.microsoft.com/office/drawing/2014/main" id="{761CDF7A-FED4-0849-90DB-76D3497A7180}"/>
              </a:ext>
            </a:extLst>
          </p:cNvPr>
          <p:cNvPicPr>
            <a:picLocks noChangeAspect="1"/>
          </p:cNvPicPr>
          <p:nvPr userDrawn="1"/>
        </p:nvPicPr>
        <p:blipFill>
          <a:blip r:embed="rId2"/>
          <a:stretch>
            <a:fillRect/>
          </a:stretch>
        </p:blipFill>
        <p:spPr>
          <a:xfrm>
            <a:off x="10756900" y="0"/>
            <a:ext cx="1435100" cy="6858000"/>
          </a:xfrm>
          <a:prstGeom prst="rect">
            <a:avLst/>
          </a:prstGeom>
        </p:spPr>
      </p:pic>
      <p:cxnSp>
        <p:nvCxnSpPr>
          <p:cNvPr id="6" name="Straight Connector 5">
            <a:extLst>
              <a:ext uri="{FF2B5EF4-FFF2-40B4-BE49-F238E27FC236}">
                <a16:creationId xmlns:a16="http://schemas.microsoft.com/office/drawing/2014/main" id="{406E0EDF-176B-B849-A12B-4E6ED72F7508}"/>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503BFFE3-5512-B00B-936A-96ADEAAE8D74}"/>
              </a:ext>
            </a:extLst>
          </p:cNvPr>
          <p:cNvSpPr txBox="1">
            <a:spLocks/>
          </p:cNvSpPr>
          <p:nvPr userDrawn="1"/>
        </p:nvSpPr>
        <p:spPr>
          <a:xfrm>
            <a:off x="8641198"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2"/>
                </a:solidFill>
                <a:latin typeface="Century Gothic" panose="020B0502020202020204" pitchFamily="34" charset="0"/>
              </a:rPr>
              <a:t>Proprietary &amp; Confidential</a:t>
            </a:r>
          </a:p>
          <a:p>
            <a:pPr algn="r"/>
            <a:endParaRPr lang="en-US" dirty="0">
              <a:solidFill>
                <a:schemeClr val="tx2"/>
              </a:solidFill>
              <a:latin typeface="+mn-lt"/>
            </a:endParaRPr>
          </a:p>
        </p:txBody>
      </p:sp>
    </p:spTree>
    <p:extLst>
      <p:ext uri="{BB962C8B-B14F-4D97-AF65-F5344CB8AC3E}">
        <p14:creationId xmlns:p14="http://schemas.microsoft.com/office/powerpoint/2010/main" val="6107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CD21D271-0885-1041-820C-9589C1E9C434}"/>
              </a:ext>
            </a:extLst>
          </p:cNvPr>
          <p:cNvPicPr>
            <a:picLocks noChangeAspect="1"/>
          </p:cNvPicPr>
          <p:nvPr userDrawn="1"/>
        </p:nvPicPr>
        <p:blipFill rotWithShape="1">
          <a:blip r:embed="rId2"/>
          <a:srcRect r="69384"/>
          <a:stretch/>
        </p:blipFill>
        <p:spPr>
          <a:xfrm>
            <a:off x="0" y="0"/>
            <a:ext cx="3732756" cy="6858000"/>
          </a:xfrm>
          <a:prstGeom prst="rect">
            <a:avLst/>
          </a:prstGeom>
        </p:spPr>
      </p:pic>
      <p:sp>
        <p:nvSpPr>
          <p:cNvPr id="2" name="Title 1"/>
          <p:cNvSpPr>
            <a:spLocks noGrp="1"/>
          </p:cNvSpPr>
          <p:nvPr>
            <p:ph type="title"/>
          </p:nvPr>
        </p:nvSpPr>
        <p:spPr>
          <a:xfrm>
            <a:off x="3933174" y="136525"/>
            <a:ext cx="7952854"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933173" y="1276681"/>
            <a:ext cx="7952854" cy="493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F904AE9A-6A70-BF44-80C8-A81AD66D7051}"/>
              </a:ext>
            </a:extLst>
          </p:cNvPr>
          <p:cNvSpPr txBox="1">
            <a:spLocks/>
          </p:cNvSpPr>
          <p:nvPr userDrawn="1"/>
        </p:nvSpPr>
        <p:spPr>
          <a:xfrm>
            <a:off x="10032676" y="6438666"/>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2"/>
                </a:solidFill>
                <a:latin typeface="Century Gothic" panose="020B0502020202020204" pitchFamily="34" charset="0"/>
              </a:rPr>
              <a:t>Proprietary &amp; Confidential</a:t>
            </a:r>
          </a:p>
          <a:p>
            <a:pPr algn="r"/>
            <a:endParaRPr lang="en-US" dirty="0">
              <a:solidFill>
                <a:schemeClr val="tx2"/>
              </a:solidFill>
              <a:latin typeface="+mn-lt"/>
            </a:endParaRPr>
          </a:p>
        </p:txBody>
      </p:sp>
      <p:cxnSp>
        <p:nvCxnSpPr>
          <p:cNvPr id="9" name="Straight Connector 8">
            <a:extLst>
              <a:ext uri="{FF2B5EF4-FFF2-40B4-BE49-F238E27FC236}">
                <a16:creationId xmlns:a16="http://schemas.microsoft.com/office/drawing/2014/main" id="{15662679-D755-014C-8A5C-56EE803F109F}"/>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081B5EE0-4E5B-6545-884C-D9CDEA75675B}"/>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2" name="Picture Placeholder 4">
            <a:extLst>
              <a:ext uri="{FF2B5EF4-FFF2-40B4-BE49-F238E27FC236}">
                <a16:creationId xmlns:a16="http://schemas.microsoft.com/office/drawing/2014/main" id="{D67BB439-0D61-A54C-9B34-0CCA6FAFD2F1}"/>
              </a:ext>
            </a:extLst>
          </p:cNvPr>
          <p:cNvSpPr>
            <a:spLocks noGrp="1"/>
          </p:cNvSpPr>
          <p:nvPr>
            <p:ph type="pic" sz="quarter" idx="11"/>
          </p:nvPr>
        </p:nvSpPr>
        <p:spPr>
          <a:xfrm>
            <a:off x="390710" y="2110767"/>
            <a:ext cx="2860675" cy="2860675"/>
          </a:xfrm>
        </p:spPr>
        <p:txBody>
          <a:bodyPr>
            <a:normAutofit/>
          </a:bodyPr>
          <a:lstStyle>
            <a:lvl1pPr marL="0" indent="0" algn="l">
              <a:buNone/>
              <a:defRPr sz="3200" b="1">
                <a:solidFill>
                  <a:schemeClr val="bg1"/>
                </a:solidFill>
                <a:effectLst>
                  <a:outerShdw blurRad="50800" dist="38100" dir="2700000" algn="tl" rotWithShape="0">
                    <a:prstClr val="black">
                      <a:alpha val="40000"/>
                    </a:prstClr>
                  </a:outerShdw>
                </a:effectLst>
              </a:defRPr>
            </a:lvl1pPr>
          </a:lstStyle>
          <a:p>
            <a:r>
              <a:rPr lang="en-US"/>
              <a:t>Click icon to add picture</a:t>
            </a:r>
            <a:endParaRPr lang="en-US" dirty="0"/>
          </a:p>
        </p:txBody>
      </p:sp>
    </p:spTree>
    <p:extLst>
      <p:ext uri="{BB962C8B-B14F-4D97-AF65-F5344CB8AC3E}">
        <p14:creationId xmlns:p14="http://schemas.microsoft.com/office/powerpoint/2010/main" val="612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bg>
      <p:bgPr>
        <a:solidFill>
          <a:schemeClr val="bg1"/>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C3D021C-F687-974B-9FAB-18EB3CE3ADBC}"/>
              </a:ext>
            </a:extLst>
          </p:cNvPr>
          <p:cNvPicPr>
            <a:picLocks noChangeAspect="1"/>
          </p:cNvPicPr>
          <p:nvPr userDrawn="1"/>
        </p:nvPicPr>
        <p:blipFill rotWithShape="1">
          <a:blip r:embed="rId2"/>
          <a:srcRect l="1" t="72877" r="1"/>
          <a:stretch/>
        </p:blipFill>
        <p:spPr>
          <a:xfrm>
            <a:off x="73749" y="5448517"/>
            <a:ext cx="12192000" cy="1860115"/>
          </a:xfrm>
          <a:prstGeom prst="rect">
            <a:avLst/>
          </a:prstGeom>
        </p:spPr>
      </p:pic>
      <p:sp>
        <p:nvSpPr>
          <p:cNvPr id="2" name="Title 1">
            <a:extLst>
              <a:ext uri="{FF2B5EF4-FFF2-40B4-BE49-F238E27FC236}">
                <a16:creationId xmlns:a16="http://schemas.microsoft.com/office/drawing/2014/main" id="{51F72261-ED27-384B-B704-2926B2EE8947}"/>
              </a:ext>
            </a:extLst>
          </p:cNvPr>
          <p:cNvSpPr>
            <a:spLocks noGrp="1"/>
          </p:cNvSpPr>
          <p:nvPr>
            <p:ph type="title"/>
          </p:nvPr>
        </p:nvSpPr>
        <p:spPr>
          <a:xfrm>
            <a:off x="1747940" y="5523781"/>
            <a:ext cx="8696121" cy="1065856"/>
          </a:xfrm>
        </p:spPr>
        <p:txBody>
          <a:bodyPr anchor="ctr"/>
          <a:lstStyle>
            <a:lvl1pPr algn="ctr">
              <a:defRPr b="1">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2007849C-02D0-164C-91B6-C7F9B6498240}"/>
              </a:ext>
            </a:extLst>
          </p:cNvPr>
          <p:cNvSpPr>
            <a:spLocks noGrp="1"/>
          </p:cNvSpPr>
          <p:nvPr>
            <p:ph sz="quarter" idx="11"/>
          </p:nvPr>
        </p:nvSpPr>
        <p:spPr>
          <a:xfrm>
            <a:off x="1747838" y="479425"/>
            <a:ext cx="8696325" cy="4678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a:extLst>
              <a:ext uri="{FF2B5EF4-FFF2-40B4-BE49-F238E27FC236}">
                <a16:creationId xmlns:a16="http://schemas.microsoft.com/office/drawing/2014/main" id="{4EC7266C-2607-D64C-96C7-AA079A6CFB85}"/>
              </a:ext>
            </a:extLst>
          </p:cNvPr>
          <p:cNvSpPr txBox="1">
            <a:spLocks/>
          </p:cNvSpPr>
          <p:nvPr/>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latin typeface="Century Gothic" panose="020B0502020202020204" pitchFamily="34" charset="0"/>
              </a:rPr>
              <a:t>Proprietary &amp; Confidential</a:t>
            </a:r>
          </a:p>
        </p:txBody>
      </p:sp>
      <p:cxnSp>
        <p:nvCxnSpPr>
          <p:cNvPr id="8" name="Straight Connector 7">
            <a:extLst>
              <a:ext uri="{FF2B5EF4-FFF2-40B4-BE49-F238E27FC236}">
                <a16:creationId xmlns:a16="http://schemas.microsoft.com/office/drawing/2014/main" id="{EA657567-259A-B245-869C-DAEC43D8AA90}"/>
              </a:ext>
            </a:extLst>
          </p:cNvPr>
          <p:cNvCxnSpPr>
            <a:cxnSpLocks/>
          </p:cNvCxnSpPr>
          <p:nvPr userDrawn="1"/>
        </p:nvCxnSpPr>
        <p:spPr>
          <a:xfrm flipH="1">
            <a:off x="0" y="5448517"/>
            <a:ext cx="12192000" cy="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86AB4040-244D-1C47-815B-C5E298288828}"/>
              </a:ext>
            </a:extLst>
          </p:cNvPr>
          <p:cNvPicPr>
            <a:picLocks noChangeAspect="1"/>
          </p:cNvPicPr>
          <p:nvPr userDrawn="1"/>
        </p:nvPicPr>
        <p:blipFill>
          <a:blip r:embed="rId3"/>
          <a:stretch>
            <a:fillRect/>
          </a:stretch>
        </p:blipFill>
        <p:spPr>
          <a:xfrm>
            <a:off x="124905" y="6246564"/>
            <a:ext cx="1301645" cy="584696"/>
          </a:xfrm>
          <a:prstGeom prst="rect">
            <a:avLst/>
          </a:prstGeom>
        </p:spPr>
      </p:pic>
    </p:spTree>
    <p:extLst>
      <p:ext uri="{BB962C8B-B14F-4D97-AF65-F5344CB8AC3E}">
        <p14:creationId xmlns:p14="http://schemas.microsoft.com/office/powerpoint/2010/main" val="194292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ified-No-Logo">
    <p:bg>
      <p:bgPr>
        <a:solidFill>
          <a:schemeClr val="bg1"/>
        </a:solidFill>
        <a:effectLst/>
      </p:bgPr>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D39DCEE-79EC-14A0-12AB-4F88752CD3B9}"/>
              </a:ext>
            </a:extLst>
          </p:cNvPr>
          <p:cNvPicPr>
            <a:picLocks noChangeAspect="1"/>
          </p:cNvPicPr>
          <p:nvPr userDrawn="1"/>
        </p:nvPicPr>
        <p:blipFill rotWithShape="1">
          <a:blip r:embed="rId2"/>
          <a:srcRect l="2" t="26213" r="-161" b="62682"/>
          <a:stretch/>
        </p:blipFill>
        <p:spPr>
          <a:xfrm>
            <a:off x="0" y="6202461"/>
            <a:ext cx="12344400" cy="769898"/>
          </a:xfrm>
          <a:prstGeom prst="rect">
            <a:avLst/>
          </a:prstGeom>
        </p:spPr>
      </p:pic>
      <p:sp>
        <p:nvSpPr>
          <p:cNvPr id="6" name="Footer Placeholder 4">
            <a:extLst>
              <a:ext uri="{FF2B5EF4-FFF2-40B4-BE49-F238E27FC236}">
                <a16:creationId xmlns:a16="http://schemas.microsoft.com/office/drawing/2014/main" id="{CE1A68C6-6A69-3848-9D64-2665FCF02FDE}"/>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2"/>
                </a:solidFill>
                <a:latin typeface="Century Gothic" panose="020B0502020202020204" pitchFamily="34" charset="0"/>
              </a:rPr>
              <a:t>Proprietary &amp; Confidential</a:t>
            </a:r>
          </a:p>
          <a:p>
            <a:pPr algn="r"/>
            <a:endParaRPr lang="en-US" dirty="0">
              <a:solidFill>
                <a:schemeClr val="bg2"/>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33AA58F6-2A05-294D-A1AA-D572429CA093}"/>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1342FA8-B8FB-2940-BC1E-1F5C86EB7B78}"/>
              </a:ext>
            </a:extLst>
          </p:cNvPr>
          <p:cNvSpPr>
            <a:spLocks noGrp="1"/>
          </p:cNvSpPr>
          <p:nvPr>
            <p:ph type="title"/>
          </p:nvPr>
        </p:nvSpPr>
        <p:spPr>
          <a:xfrm>
            <a:off x="550240" y="519404"/>
            <a:ext cx="11257447" cy="914400"/>
          </a:xfrm>
        </p:spPr>
        <p:txBody>
          <a:bodyPr>
            <a:normAutofit/>
          </a:bodyPr>
          <a:lstStyle>
            <a:lvl1pPr>
              <a:defRPr sz="3600"/>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067A6949-F352-1142-BF0C-640140D78CCD}"/>
              </a:ext>
            </a:extLst>
          </p:cNvPr>
          <p:cNvSpPr>
            <a:spLocks noGrp="1"/>
          </p:cNvSpPr>
          <p:nvPr>
            <p:ph idx="1"/>
          </p:nvPr>
        </p:nvSpPr>
        <p:spPr>
          <a:xfrm>
            <a:off x="550240" y="1540565"/>
            <a:ext cx="11257448" cy="4672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Text&#10;&#10;Description automatically generated">
            <a:extLst>
              <a:ext uri="{FF2B5EF4-FFF2-40B4-BE49-F238E27FC236}">
                <a16:creationId xmlns:a16="http://schemas.microsoft.com/office/drawing/2014/main" id="{05F9C98F-DD90-50FA-AA17-816605D47C40}"/>
              </a:ext>
            </a:extLst>
          </p:cNvPr>
          <p:cNvPicPr>
            <a:picLocks noChangeAspect="1"/>
          </p:cNvPicPr>
          <p:nvPr userDrawn="1"/>
        </p:nvPicPr>
        <p:blipFill>
          <a:blip r:embed="rId3"/>
          <a:stretch>
            <a:fillRect/>
          </a:stretch>
        </p:blipFill>
        <p:spPr>
          <a:xfrm>
            <a:off x="124905" y="6246564"/>
            <a:ext cx="1301645" cy="584696"/>
          </a:xfrm>
          <a:prstGeom prst="rect">
            <a:avLst/>
          </a:prstGeom>
        </p:spPr>
      </p:pic>
    </p:spTree>
    <p:extLst>
      <p:ext uri="{BB962C8B-B14F-4D97-AF65-F5344CB8AC3E}">
        <p14:creationId xmlns:p14="http://schemas.microsoft.com/office/powerpoint/2010/main" val="255401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563A556-23E1-5942-8CA0-1E9018A8D6D8}"/>
              </a:ext>
            </a:extLst>
          </p:cNvPr>
          <p:cNvPicPr>
            <a:picLocks noChangeAspect="1"/>
          </p:cNvPicPr>
          <p:nvPr userDrawn="1"/>
        </p:nvPicPr>
        <p:blipFill rotWithShape="1">
          <a:blip r:embed="rId2"/>
          <a:srcRect l="1" t="26212" r="1" b="-1"/>
          <a:stretch/>
        </p:blipFill>
        <p:spPr>
          <a:xfrm>
            <a:off x="-123211" y="1797483"/>
            <a:ext cx="12426038" cy="5157657"/>
          </a:xfrm>
          <a:prstGeom prst="rect">
            <a:avLst/>
          </a:prstGeom>
        </p:spPr>
      </p:pic>
      <p:sp>
        <p:nvSpPr>
          <p:cNvPr id="6" name="Title 1">
            <a:extLst>
              <a:ext uri="{FF2B5EF4-FFF2-40B4-BE49-F238E27FC236}">
                <a16:creationId xmlns:a16="http://schemas.microsoft.com/office/drawing/2014/main" id="{747DD03F-51E7-0345-A468-A8E92AF5B848}"/>
              </a:ext>
            </a:extLst>
          </p:cNvPr>
          <p:cNvSpPr txBox="1">
            <a:spLocks/>
          </p:cNvSpPr>
          <p:nvPr userDrawn="1"/>
        </p:nvSpPr>
        <p:spPr>
          <a:xfrm>
            <a:off x="1747940" y="247331"/>
            <a:ext cx="8696121" cy="119880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mj-lt"/>
                <a:ea typeface="Century Gothic" charset="0"/>
                <a:cs typeface="Century Gothic"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i="0" dirty="0">
                <a:solidFill>
                  <a:schemeClr val="accent4"/>
                </a:solidFill>
                <a:effectLst/>
                <a:latin typeface="Century Gothic" panose="020B0502020202020204" pitchFamily="34" charset="0"/>
              </a:rPr>
              <a:t>Click to edit Master title style</a:t>
            </a:r>
          </a:p>
        </p:txBody>
      </p:sp>
      <p:sp>
        <p:nvSpPr>
          <p:cNvPr id="9" name="Footer Placeholder 4">
            <a:extLst>
              <a:ext uri="{FF2B5EF4-FFF2-40B4-BE49-F238E27FC236}">
                <a16:creationId xmlns:a16="http://schemas.microsoft.com/office/drawing/2014/main" id="{9FFDE4E4-6BD2-4B46-B2C9-42D7F261CB03}"/>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latin typeface="Century Gothic" panose="020B0502020202020204" pitchFamily="34" charset="0"/>
              </a:rPr>
              <a:t>Proprietary &amp; Confidential</a:t>
            </a:r>
          </a:p>
          <a:p>
            <a:pPr algn="r"/>
            <a:endParaRPr lang="en-US" dirty="0">
              <a:solidFill>
                <a:schemeClr val="bg1"/>
              </a:solidFill>
              <a:latin typeface="+mn-lt"/>
            </a:endParaRPr>
          </a:p>
        </p:txBody>
      </p:sp>
      <p:cxnSp>
        <p:nvCxnSpPr>
          <p:cNvPr id="10" name="Straight Connector 9">
            <a:extLst>
              <a:ext uri="{FF2B5EF4-FFF2-40B4-BE49-F238E27FC236}">
                <a16:creationId xmlns:a16="http://schemas.microsoft.com/office/drawing/2014/main" id="{31DADC2F-F14F-C747-B778-D2E203E7ECC0}"/>
              </a:ext>
            </a:extLst>
          </p:cNvPr>
          <p:cNvCxnSpPr>
            <a:cxnSpLocks/>
          </p:cNvCxnSpPr>
          <p:nvPr userDrawn="1"/>
        </p:nvCxnSpPr>
        <p:spPr>
          <a:xfrm flipH="1">
            <a:off x="0" y="1797484"/>
            <a:ext cx="12192000" cy="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AC4ABFFC-06E0-3143-83D3-8C8F3CC6024B}"/>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3" name="Subtitle 2">
            <a:extLst>
              <a:ext uri="{FF2B5EF4-FFF2-40B4-BE49-F238E27FC236}">
                <a16:creationId xmlns:a16="http://schemas.microsoft.com/office/drawing/2014/main" id="{8C79D5BB-F255-4849-B49F-11A11E1F0043}"/>
              </a:ext>
            </a:extLst>
          </p:cNvPr>
          <p:cNvSpPr>
            <a:spLocks noGrp="1"/>
          </p:cNvSpPr>
          <p:nvPr>
            <p:ph type="subTitle" idx="1"/>
          </p:nvPr>
        </p:nvSpPr>
        <p:spPr>
          <a:xfrm>
            <a:off x="2105458" y="2237013"/>
            <a:ext cx="7981085" cy="1529918"/>
          </a:xfrm>
        </p:spPr>
        <p:txBody>
          <a:bodyPr anchor="t"/>
          <a:lstStyle>
            <a:lvl1pPr marL="0" indent="0" algn="ctr">
              <a:buNone/>
              <a:defRPr b="0" i="1">
                <a:solidFill>
                  <a:schemeClr val="bg2"/>
                </a:solidFill>
                <a:latin typeface="+mn-lt"/>
                <a:ea typeface="Century Gothic" charset="0"/>
                <a:cs typeface="Century Gothic"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Rectangle 1">
            <a:extLst>
              <a:ext uri="{FF2B5EF4-FFF2-40B4-BE49-F238E27FC236}">
                <a16:creationId xmlns:a16="http://schemas.microsoft.com/office/drawing/2014/main" id="{31A93D1E-61CA-85D9-BBAA-F170D99B1C2B}"/>
              </a:ext>
            </a:extLst>
          </p:cNvPr>
          <p:cNvSpPr/>
          <p:nvPr userDrawn="1"/>
        </p:nvSpPr>
        <p:spPr>
          <a:xfrm>
            <a:off x="-123212" y="-96981"/>
            <a:ext cx="471081" cy="1847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23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EB8A2CFC-96A6-CD49-97EC-8AFF1DFDC5E9}"/>
              </a:ext>
            </a:extLst>
          </p:cNvPr>
          <p:cNvPicPr>
            <a:picLocks noChangeAspect="1"/>
          </p:cNvPicPr>
          <p:nvPr userDrawn="1"/>
        </p:nvPicPr>
        <p:blipFill>
          <a:blip r:embed="rId2"/>
          <a:stretch>
            <a:fillRect/>
          </a:stretch>
        </p:blipFill>
        <p:spPr>
          <a:xfrm>
            <a:off x="29028" y="0"/>
            <a:ext cx="1435100" cy="6858000"/>
          </a:xfrm>
          <a:prstGeom prst="rect">
            <a:avLst/>
          </a:prstGeom>
        </p:spPr>
      </p:pic>
      <p:sp>
        <p:nvSpPr>
          <p:cNvPr id="10" name="Footer Placeholder 4">
            <a:extLst>
              <a:ext uri="{FF2B5EF4-FFF2-40B4-BE49-F238E27FC236}">
                <a16:creationId xmlns:a16="http://schemas.microsoft.com/office/drawing/2014/main" id="{15848842-6BA4-084B-A127-793B5219E230}"/>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2"/>
                </a:solidFill>
                <a:latin typeface="Century Gothic" panose="020B0502020202020204" pitchFamily="34" charset="0"/>
              </a:rPr>
              <a:t>Proprietary &amp; Confidential</a:t>
            </a:r>
          </a:p>
          <a:p>
            <a:pPr algn="r"/>
            <a:endParaRPr lang="en-US" dirty="0">
              <a:solidFill>
                <a:schemeClr val="tx2"/>
              </a:solidFill>
              <a:latin typeface="Century Gothic" panose="020B0502020202020204" pitchFamily="34" charset="0"/>
            </a:endParaRPr>
          </a:p>
        </p:txBody>
      </p:sp>
      <p:cxnSp>
        <p:nvCxnSpPr>
          <p:cNvPr id="11" name="Straight Connector 10">
            <a:extLst>
              <a:ext uri="{FF2B5EF4-FFF2-40B4-BE49-F238E27FC236}">
                <a16:creationId xmlns:a16="http://schemas.microsoft.com/office/drawing/2014/main" id="{FCD748EA-D762-6947-9186-CDC4E887CD65}"/>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B7FB8165-D7DE-1B43-B160-BD1A151776D8}"/>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3" name="Title 1">
            <a:extLst>
              <a:ext uri="{FF2B5EF4-FFF2-40B4-BE49-F238E27FC236}">
                <a16:creationId xmlns:a16="http://schemas.microsoft.com/office/drawing/2014/main" id="{D8360790-F171-644B-B7E9-5ADAFA12AD7D}"/>
              </a:ext>
            </a:extLst>
          </p:cNvPr>
          <p:cNvSpPr>
            <a:spLocks noGrp="1"/>
          </p:cNvSpPr>
          <p:nvPr>
            <p:ph type="title"/>
          </p:nvPr>
        </p:nvSpPr>
        <p:spPr>
          <a:xfrm>
            <a:off x="1653435" y="136525"/>
            <a:ext cx="10232591" cy="914400"/>
          </a:xfrm>
        </p:spPr>
        <p:txBody>
          <a:bodyPr>
            <a:normAutofit/>
          </a:bodyPr>
          <a:lstStyle>
            <a:lvl1pPr>
              <a:defRPr sz="3600"/>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DEEFFBF5-50B1-C74A-935E-390E0F3CB623}"/>
              </a:ext>
            </a:extLst>
          </p:cNvPr>
          <p:cNvSpPr>
            <a:spLocks noGrp="1"/>
          </p:cNvSpPr>
          <p:nvPr>
            <p:ph idx="1"/>
          </p:nvPr>
        </p:nvSpPr>
        <p:spPr>
          <a:xfrm>
            <a:off x="1653434" y="1276681"/>
            <a:ext cx="4776593" cy="493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5D506DC-FD78-5B4E-8E81-7DBAEF54B13D}"/>
              </a:ext>
            </a:extLst>
          </p:cNvPr>
          <p:cNvSpPr>
            <a:spLocks noGrp="1"/>
          </p:cNvSpPr>
          <p:nvPr>
            <p:ph idx="10"/>
          </p:nvPr>
        </p:nvSpPr>
        <p:spPr>
          <a:xfrm>
            <a:off x="7109432" y="1276681"/>
            <a:ext cx="4776593" cy="49362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800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fade">
                                      <p:cBhvr>
                                        <p:cTn id="25" dur="500"/>
                                        <p:tgtEl>
                                          <p:spTgt spid="1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fade">
                                      <p:cBhvr>
                                        <p:cTn id="31" dur="500"/>
                                        <p:tgtEl>
                                          <p:spTgt spid="1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fade">
                                      <p:cBhvr>
                                        <p:cTn id="34" dur="500"/>
                                        <p:tgtEl>
                                          <p:spTgt spid="1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fade">
                                      <p:cBhvr>
                                        <p:cTn id="40" dur="500"/>
                                        <p:tgtEl>
                                          <p:spTgt spid="15">
                                            <p:txEl>
                                              <p:pRg st="1" end="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animEffect transition="in" filter="fade">
                                      <p:cBhvr>
                                        <p:cTn id="43" dur="500"/>
                                        <p:tgtEl>
                                          <p:spTgt spid="15">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fade">
                                      <p:cBhvr>
                                        <p:cTn id="46" dur="500"/>
                                        <p:tgtEl>
                                          <p:spTgt spid="15">
                                            <p:txEl>
                                              <p:pRg st="3" end="3"/>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xEl>
                                              <p:pRg st="4" end="4"/>
                                            </p:txEl>
                                          </p:spTgt>
                                        </p:tgtEl>
                                        <p:attrNameLst>
                                          <p:attrName>style.visibility</p:attrName>
                                        </p:attrNameLst>
                                      </p:cBhvr>
                                      <p:to>
                                        <p:strVal val="visible"/>
                                      </p:to>
                                    </p:set>
                                    <p:animEffect transition="in" filter="fade">
                                      <p:cBhvr>
                                        <p:cTn id="49"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3434" y="1283853"/>
            <a:ext cx="4776592" cy="576262"/>
          </a:xfrm>
        </p:spPr>
        <p:txBody>
          <a:bodyPr anchor="b">
            <a:noAutofit/>
          </a:bodyPr>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7109432" y="1283853"/>
            <a:ext cx="4776592" cy="576262"/>
          </a:xfrm>
        </p:spPr>
        <p:txBody>
          <a:bodyPr anchor="b">
            <a:noAutofit/>
          </a:bodyPr>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Background pattern&#10;&#10;Description automatically generated">
            <a:extLst>
              <a:ext uri="{FF2B5EF4-FFF2-40B4-BE49-F238E27FC236}">
                <a16:creationId xmlns:a16="http://schemas.microsoft.com/office/drawing/2014/main" id="{2CBBD606-EAA2-C74C-8B3F-0AE140D87625}"/>
              </a:ext>
            </a:extLst>
          </p:cNvPr>
          <p:cNvPicPr>
            <a:picLocks noChangeAspect="1"/>
          </p:cNvPicPr>
          <p:nvPr userDrawn="1"/>
        </p:nvPicPr>
        <p:blipFill>
          <a:blip r:embed="rId2"/>
          <a:stretch>
            <a:fillRect/>
          </a:stretch>
        </p:blipFill>
        <p:spPr>
          <a:xfrm>
            <a:off x="29028" y="0"/>
            <a:ext cx="1435100" cy="6858000"/>
          </a:xfrm>
          <a:prstGeom prst="rect">
            <a:avLst/>
          </a:prstGeom>
        </p:spPr>
      </p:pic>
      <p:sp>
        <p:nvSpPr>
          <p:cNvPr id="9" name="Footer Placeholder 4">
            <a:extLst>
              <a:ext uri="{FF2B5EF4-FFF2-40B4-BE49-F238E27FC236}">
                <a16:creationId xmlns:a16="http://schemas.microsoft.com/office/drawing/2014/main" id="{CC9366FE-2E23-6F48-B4E7-6EA0A0141FBB}"/>
              </a:ext>
            </a:extLst>
          </p:cNvPr>
          <p:cNvSpPr txBox="1">
            <a:spLocks/>
          </p:cNvSpPr>
          <p:nvPr userDrawn="1"/>
        </p:nvSpPr>
        <p:spPr>
          <a:xfrm>
            <a:off x="10032676" y="6319671"/>
            <a:ext cx="1853351" cy="438482"/>
          </a:xfrm>
          <a:prstGeom prst="rect">
            <a:avLst/>
          </a:prstGeom>
        </p:spPr>
        <p:txBody>
          <a:bodyPr anchor="b"/>
          <a:lstStyle>
            <a:defPPr>
              <a:defRPr lang="en-US"/>
            </a:defPPr>
            <a:lvl1pPr marL="0" algn="l" defTabSz="457200" rtl="0" eaLnBrk="1" latinLnBrk="0" hangingPunct="1">
              <a:defRPr sz="900" b="0" i="1" kern="1200">
                <a:solidFill>
                  <a:srgbClr val="0066B3"/>
                </a:solidFill>
                <a:latin typeface="Century Gothic" charset="0"/>
                <a:ea typeface="Century Gothic" charset="0"/>
                <a:cs typeface="Century Gothic"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tx2"/>
                </a:solidFill>
                <a:latin typeface="Century Gothic" panose="020B0502020202020204" pitchFamily="34" charset="0"/>
              </a:rPr>
              <a:t>Proprietary &amp; Confidential</a:t>
            </a:r>
          </a:p>
          <a:p>
            <a:pPr algn="r"/>
            <a:endParaRPr lang="en-US" dirty="0">
              <a:solidFill>
                <a:schemeClr val="tx2"/>
              </a:solidFill>
              <a:latin typeface="+mn-lt"/>
            </a:endParaRPr>
          </a:p>
        </p:txBody>
      </p:sp>
      <p:cxnSp>
        <p:nvCxnSpPr>
          <p:cNvPr id="10" name="Straight Connector 9">
            <a:extLst>
              <a:ext uri="{FF2B5EF4-FFF2-40B4-BE49-F238E27FC236}">
                <a16:creationId xmlns:a16="http://schemas.microsoft.com/office/drawing/2014/main" id="{E8D0BB50-764F-2C4C-A887-E44EAC5F2C95}"/>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4437CF58-FE3E-8943-9FDB-AF35970593E8}"/>
              </a:ext>
            </a:extLst>
          </p:cNvPr>
          <p:cNvPicPr>
            <a:picLocks noChangeAspect="1"/>
          </p:cNvPicPr>
          <p:nvPr userDrawn="1"/>
        </p:nvPicPr>
        <p:blipFill>
          <a:blip r:embed="rId3"/>
          <a:stretch>
            <a:fillRect/>
          </a:stretch>
        </p:blipFill>
        <p:spPr>
          <a:xfrm>
            <a:off x="124905" y="6246564"/>
            <a:ext cx="1301645" cy="584696"/>
          </a:xfrm>
          <a:prstGeom prst="rect">
            <a:avLst/>
          </a:prstGeom>
        </p:spPr>
      </p:pic>
      <p:sp>
        <p:nvSpPr>
          <p:cNvPr id="12" name="Title 1">
            <a:extLst>
              <a:ext uri="{FF2B5EF4-FFF2-40B4-BE49-F238E27FC236}">
                <a16:creationId xmlns:a16="http://schemas.microsoft.com/office/drawing/2014/main" id="{059E3D28-D629-D045-8F0E-393249FD77B0}"/>
              </a:ext>
            </a:extLst>
          </p:cNvPr>
          <p:cNvSpPr>
            <a:spLocks noGrp="1"/>
          </p:cNvSpPr>
          <p:nvPr>
            <p:ph type="title"/>
          </p:nvPr>
        </p:nvSpPr>
        <p:spPr>
          <a:xfrm>
            <a:off x="1653435" y="136525"/>
            <a:ext cx="10232591" cy="914400"/>
          </a:xfrm>
        </p:spPr>
        <p:txBody>
          <a:bodyPr>
            <a:normAutofit/>
          </a:bodyPr>
          <a:lstStyle>
            <a:lvl1pPr>
              <a:defRPr sz="3600"/>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1C2E70B-F4ED-2843-B04A-177B081BAD0C}"/>
              </a:ext>
            </a:extLst>
          </p:cNvPr>
          <p:cNvSpPr>
            <a:spLocks noGrp="1"/>
          </p:cNvSpPr>
          <p:nvPr>
            <p:ph idx="10"/>
          </p:nvPr>
        </p:nvSpPr>
        <p:spPr>
          <a:xfrm>
            <a:off x="1653434" y="2035479"/>
            <a:ext cx="4776593" cy="4177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9ED7ADE8-C75B-1542-B267-2D658D00BADE}"/>
              </a:ext>
            </a:extLst>
          </p:cNvPr>
          <p:cNvSpPr>
            <a:spLocks noGrp="1"/>
          </p:cNvSpPr>
          <p:nvPr>
            <p:ph idx="11"/>
          </p:nvPr>
        </p:nvSpPr>
        <p:spPr>
          <a:xfrm>
            <a:off x="7109432" y="2035479"/>
            <a:ext cx="4776593" cy="4177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49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500"/>
                                        <p:tgtEl>
                                          <p:spTgt spid="13">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500"/>
                                        <p:tgtEl>
                                          <p:spTgt spid="13">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fade">
                                      <p:cBhvr>
                                        <p:cTn id="37" dur="500"/>
                                        <p:tgtEl>
                                          <p:spTgt spid="1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Effect transition="in" filter="fade">
                                      <p:cBhvr>
                                        <p:cTn id="40" dur="500"/>
                                        <p:tgtEl>
                                          <p:spTgt spid="13">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xEl>
                                              <p:pRg st="1" end="1"/>
                                            </p:txEl>
                                          </p:spTgt>
                                        </p:tgtEl>
                                        <p:attrNameLst>
                                          <p:attrName>style.visibility</p:attrName>
                                        </p:attrNameLst>
                                      </p:cBhvr>
                                      <p:to>
                                        <p:strVal val="visible"/>
                                      </p:to>
                                    </p:set>
                                    <p:animEffect transition="in" filter="fade">
                                      <p:cBhvr>
                                        <p:cTn id="46" dur="500"/>
                                        <p:tgtEl>
                                          <p:spTgt spid="14">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Effect transition="in" filter="fade">
                                      <p:cBhvr>
                                        <p:cTn id="49" dur="500"/>
                                        <p:tgtEl>
                                          <p:spTgt spid="14">
                                            <p:txEl>
                                              <p:pRg st="2" end="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xEl>
                                              <p:pRg st="3" end="3"/>
                                            </p:txEl>
                                          </p:spTgt>
                                        </p:tgtEl>
                                        <p:attrNameLst>
                                          <p:attrName>style.visibility</p:attrName>
                                        </p:attrNameLst>
                                      </p:cBhvr>
                                      <p:to>
                                        <p:strVal val="visible"/>
                                      </p:to>
                                    </p:set>
                                    <p:animEffect transition="in" filter="fade">
                                      <p:cBhvr>
                                        <p:cTn id="52" dur="500"/>
                                        <p:tgtEl>
                                          <p:spTgt spid="14">
                                            <p:txEl>
                                              <p:pRg st="3" end="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xEl>
                                              <p:pRg st="4" end="4"/>
                                            </p:txEl>
                                          </p:spTgt>
                                        </p:tgtEl>
                                        <p:attrNameLst>
                                          <p:attrName>style.visibility</p:attrName>
                                        </p:attrNameLst>
                                      </p:cBhvr>
                                      <p:to>
                                        <p:strVal val="visible"/>
                                      </p:to>
                                    </p:set>
                                    <p:animEffect transition="in" filter="fade">
                                      <p:cBhvr>
                                        <p:cTn id="5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2" grpId="0"/>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0608" y="504273"/>
            <a:ext cx="8696121" cy="914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88894" y="1644429"/>
            <a:ext cx="10170458" cy="49362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AA24B5C6-09D6-8CAD-2CBA-D4C50A97C8BF}"/>
              </a:ext>
            </a:extLst>
          </p:cNvPr>
          <p:cNvCxnSpPr/>
          <p:nvPr userDrawn="1"/>
        </p:nvCxnSpPr>
        <p:spPr>
          <a:xfrm>
            <a:off x="29028" y="0"/>
            <a:ext cx="0" cy="6858000"/>
          </a:xfrm>
          <a:prstGeom prst="line">
            <a:avLst/>
          </a:prstGeom>
          <a:ln w="1016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139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0" r:id="rId5"/>
    <p:sldLayoutId id="2147483665" r:id="rId6"/>
    <p:sldLayoutId id="2147483667" r:id="rId7"/>
    <p:sldLayoutId id="2147483668" r:id="rId8"/>
    <p:sldLayoutId id="2147483669" r:id="rId9"/>
    <p:sldLayoutId id="2147483672" r:id="rId10"/>
    <p:sldLayoutId id="2147483682" r:id="rId11"/>
    <p:sldLayoutId id="2147483683"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457200" rtl="0" eaLnBrk="1" latinLnBrk="0" hangingPunct="1">
        <a:spcBef>
          <a:spcPct val="0"/>
        </a:spcBef>
        <a:buNone/>
        <a:defRPr sz="3600" b="1" i="0" kern="1200">
          <a:solidFill>
            <a:schemeClr val="accent4"/>
          </a:solidFill>
          <a:latin typeface="Century Gothic" panose="020B0502020202020204" pitchFamily="34" charset="0"/>
          <a:ea typeface="Century Gothic" panose="020B0502020202020204" pitchFamily="34" charset="0"/>
          <a:cs typeface="Century Gothic" panose="020B0502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5"/>
        </a:buClr>
        <a:buSzPct val="90000"/>
        <a:buFont typeface="Wingdings 3" charset="2"/>
        <a:buChar char=""/>
        <a:defRPr sz="20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1pPr>
      <a:lvl2pPr marL="742950" indent="-285750" algn="l" defTabSz="457200" rtl="0" eaLnBrk="1" latinLnBrk="0" hangingPunct="1">
        <a:spcBef>
          <a:spcPts val="1000"/>
        </a:spcBef>
        <a:spcAft>
          <a:spcPts val="0"/>
        </a:spcAft>
        <a:buClr>
          <a:schemeClr val="accent5"/>
        </a:buClr>
        <a:buSzPct val="90000"/>
        <a:buFont typeface="Wingdings 3" charset="2"/>
        <a:buChar char=""/>
        <a:defRPr sz="18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2pPr>
      <a:lvl3pPr marL="1143000" indent="-228600" algn="l" defTabSz="457200" rtl="0" eaLnBrk="1" latinLnBrk="0" hangingPunct="1">
        <a:spcBef>
          <a:spcPts val="1000"/>
        </a:spcBef>
        <a:spcAft>
          <a:spcPts val="0"/>
        </a:spcAft>
        <a:buClr>
          <a:schemeClr val="accent5"/>
        </a:buClr>
        <a:buSzPct val="90000"/>
        <a:buFont typeface="Wingdings 3" charset="2"/>
        <a:buChar char=""/>
        <a:defRPr sz="16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3pPr>
      <a:lvl4pPr marL="1600200" indent="-228600" algn="l" defTabSz="457200" rtl="0" eaLnBrk="1" latinLnBrk="0" hangingPunct="1">
        <a:spcBef>
          <a:spcPts val="1000"/>
        </a:spcBef>
        <a:spcAft>
          <a:spcPts val="0"/>
        </a:spcAft>
        <a:buClr>
          <a:schemeClr val="accent5"/>
        </a:buClr>
        <a:buSzPct val="90000"/>
        <a:buFont typeface="Wingdings 3" charset="2"/>
        <a:buChar char=""/>
        <a:defRPr sz="14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4pPr>
      <a:lvl5pPr marL="2057400" indent="-228600" algn="l" defTabSz="457200" rtl="0" eaLnBrk="1" latinLnBrk="0" hangingPunct="1">
        <a:spcBef>
          <a:spcPts val="1000"/>
        </a:spcBef>
        <a:spcAft>
          <a:spcPts val="0"/>
        </a:spcAft>
        <a:buClr>
          <a:schemeClr val="accent5"/>
        </a:buClr>
        <a:buSzPct val="90000"/>
        <a:buFont typeface="Wingdings 3" charset="2"/>
        <a:buChar char=""/>
        <a:defRPr sz="1400" b="0" i="0" kern="120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3379-363B-FD4C-AE22-073674F655A8}"/>
              </a:ext>
            </a:extLst>
          </p:cNvPr>
          <p:cNvSpPr>
            <a:spLocks noGrp="1"/>
          </p:cNvSpPr>
          <p:nvPr>
            <p:ph type="ctrTitle"/>
          </p:nvPr>
        </p:nvSpPr>
        <p:spPr/>
        <p:txBody>
          <a:bodyPr/>
          <a:lstStyle/>
          <a:p>
            <a:r>
              <a:rPr lang="en-US" dirty="0"/>
              <a:t>Trends in Collections</a:t>
            </a:r>
          </a:p>
        </p:txBody>
      </p:sp>
      <p:sp>
        <p:nvSpPr>
          <p:cNvPr id="3" name="Subtitle 2">
            <a:extLst>
              <a:ext uri="{FF2B5EF4-FFF2-40B4-BE49-F238E27FC236}">
                <a16:creationId xmlns:a16="http://schemas.microsoft.com/office/drawing/2014/main" id="{7EDE9612-0F78-8640-AC94-4A2696378000}"/>
              </a:ext>
            </a:extLst>
          </p:cNvPr>
          <p:cNvSpPr>
            <a:spLocks noGrp="1"/>
          </p:cNvSpPr>
          <p:nvPr>
            <p:ph type="subTitle" idx="1"/>
          </p:nvPr>
        </p:nvSpPr>
        <p:spPr/>
        <p:txBody>
          <a:bodyPr/>
          <a:lstStyle/>
          <a:p>
            <a:r>
              <a:rPr lang="en-US" dirty="0"/>
              <a:t>Collection Breakout Panel</a:t>
            </a:r>
          </a:p>
        </p:txBody>
      </p:sp>
    </p:spTree>
    <p:extLst>
      <p:ext uri="{BB962C8B-B14F-4D97-AF65-F5344CB8AC3E}">
        <p14:creationId xmlns:p14="http://schemas.microsoft.com/office/powerpoint/2010/main" val="24999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Levy Reductions</a:t>
            </a:r>
          </a:p>
        </p:txBody>
      </p:sp>
      <p:graphicFrame>
        <p:nvGraphicFramePr>
          <p:cNvPr id="4" name="Table 4">
            <a:extLst>
              <a:ext uri="{FF2B5EF4-FFF2-40B4-BE49-F238E27FC236}">
                <a16:creationId xmlns:a16="http://schemas.microsoft.com/office/drawing/2014/main" id="{BA8B1312-D84F-484C-92CD-640AD645B1C4}"/>
              </a:ext>
            </a:extLst>
          </p:cNvPr>
          <p:cNvGraphicFramePr>
            <a:graphicFrameLocks noGrp="1"/>
          </p:cNvGraphicFramePr>
          <p:nvPr>
            <p:ph sz="half" idx="1"/>
            <p:extLst>
              <p:ext uri="{D42A27DB-BD31-4B8C-83A1-F6EECF244321}">
                <p14:modId xmlns:p14="http://schemas.microsoft.com/office/powerpoint/2010/main" val="1902256879"/>
              </p:ext>
            </p:extLst>
          </p:nvPr>
        </p:nvGraphicFramePr>
        <p:xfrm>
          <a:off x="594919" y="1593849"/>
          <a:ext cx="5181600" cy="4846316"/>
        </p:xfrm>
        <a:graphic>
          <a:graphicData uri="http://schemas.openxmlformats.org/drawingml/2006/table">
            <a:tbl>
              <a:tblPr firstRow="1" bandRow="1">
                <a:tableStyleId>{5C22544A-7EE6-4342-B048-85BDC9FD1C3A}</a:tableStyleId>
              </a:tblPr>
              <a:tblGrid>
                <a:gridCol w="931877">
                  <a:extLst>
                    <a:ext uri="{9D8B030D-6E8A-4147-A177-3AD203B41FA5}">
                      <a16:colId xmlns:a16="http://schemas.microsoft.com/office/drawing/2014/main" val="4249306449"/>
                    </a:ext>
                  </a:extLst>
                </a:gridCol>
                <a:gridCol w="1367406">
                  <a:extLst>
                    <a:ext uri="{9D8B030D-6E8A-4147-A177-3AD203B41FA5}">
                      <a16:colId xmlns:a16="http://schemas.microsoft.com/office/drawing/2014/main" val="710277768"/>
                    </a:ext>
                  </a:extLst>
                </a:gridCol>
                <a:gridCol w="1300293">
                  <a:extLst>
                    <a:ext uri="{9D8B030D-6E8A-4147-A177-3AD203B41FA5}">
                      <a16:colId xmlns:a16="http://schemas.microsoft.com/office/drawing/2014/main" val="1070370575"/>
                    </a:ext>
                  </a:extLst>
                </a:gridCol>
                <a:gridCol w="1582024">
                  <a:extLst>
                    <a:ext uri="{9D8B030D-6E8A-4147-A177-3AD203B41FA5}">
                      <a16:colId xmlns:a16="http://schemas.microsoft.com/office/drawing/2014/main" val="4151103650"/>
                    </a:ext>
                  </a:extLst>
                </a:gridCol>
              </a:tblGrid>
              <a:tr h="494522">
                <a:tc gridSpan="4">
                  <a:txBody>
                    <a:bodyPr/>
                    <a:lstStyle/>
                    <a:p>
                      <a:r>
                        <a:rPr lang="en-US" sz="2400" dirty="0"/>
                        <a:t>Wage Levy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06209384"/>
                  </a:ext>
                </a:extLst>
              </a:tr>
              <a:tr h="890140">
                <a:tc>
                  <a:txBody>
                    <a:bodyPr/>
                    <a:lstStyle/>
                    <a:p>
                      <a:r>
                        <a:rPr lang="en-US" sz="2400" dirty="0"/>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Issued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Reduced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Reduction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7855802"/>
                  </a:ext>
                </a:extLst>
              </a:tr>
              <a:tr h="494522">
                <a:tc>
                  <a:txBody>
                    <a:bodyPr/>
                    <a:lstStyle/>
                    <a:p>
                      <a:r>
                        <a:rPr lang="en-US" sz="24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2241623"/>
                  </a:ext>
                </a:extLst>
              </a:tr>
              <a:tr h="494522">
                <a:tc>
                  <a:txBody>
                    <a:bodyPr/>
                    <a:lstStyle/>
                    <a:p>
                      <a:r>
                        <a:rPr lang="en-US" sz="24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4.96%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393757"/>
                  </a:ext>
                </a:extLst>
              </a:tr>
              <a:tr h="494522">
                <a:tc>
                  <a:txBody>
                    <a:bodyPr/>
                    <a:lstStyle/>
                    <a:p>
                      <a:r>
                        <a:rPr lang="en-US" sz="2400"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15,635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578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872305"/>
                  </a:ext>
                </a:extLst>
              </a:tr>
              <a:tr h="494522">
                <a:tc>
                  <a:txBody>
                    <a:bodyPr/>
                    <a:lstStyle/>
                    <a:p>
                      <a:r>
                        <a:rPr lang="en-US" sz="2400"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79,790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3,126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3.92%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64921"/>
                  </a:ext>
                </a:extLst>
              </a:tr>
              <a:tr h="494522">
                <a:tc>
                  <a:txBody>
                    <a:bodyPr/>
                    <a:lstStyle/>
                    <a:p>
                      <a:r>
                        <a:rPr lang="en-US" sz="2400" dirty="0"/>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71,940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3.86%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242418"/>
                  </a:ext>
                </a:extLst>
              </a:tr>
              <a:tr h="494522">
                <a:tc>
                  <a:txBody>
                    <a:bodyPr/>
                    <a:lstStyle/>
                    <a:p>
                      <a:r>
                        <a:rPr lang="en-US" sz="2400"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66,278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2,758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4.16%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977070"/>
                  </a:ext>
                </a:extLst>
              </a:tr>
              <a:tr h="494522">
                <a:tc>
                  <a:txBody>
                    <a:bodyPr/>
                    <a:lstStyle/>
                    <a:p>
                      <a:r>
                        <a:rPr lang="en-US" sz="2400"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60,346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865"/>
                          </a:solidFill>
                          <a:effectLst/>
                          <a:uLnTx/>
                          <a:uFillTx/>
                          <a:latin typeface="Calibri"/>
                          <a:ea typeface="+mn-ea"/>
                          <a:cs typeface="+mn-cs"/>
                        </a:rPr>
                        <a:t>4.48%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6513609"/>
                  </a:ext>
                </a:extLst>
              </a:tr>
            </a:tbl>
          </a:graphicData>
        </a:graphic>
      </p:graphicFrame>
      <p:graphicFrame>
        <p:nvGraphicFramePr>
          <p:cNvPr id="5" name="Table 7">
            <a:extLst>
              <a:ext uri="{FF2B5EF4-FFF2-40B4-BE49-F238E27FC236}">
                <a16:creationId xmlns:a16="http://schemas.microsoft.com/office/drawing/2014/main" id="{F036F8FC-B040-4187-9819-63E2CAB02C04}"/>
              </a:ext>
            </a:extLst>
          </p:cNvPr>
          <p:cNvGraphicFramePr>
            <a:graphicFrameLocks noGrp="1"/>
          </p:cNvGraphicFramePr>
          <p:nvPr>
            <p:ph sz="half" idx="2"/>
          </p:nvPr>
        </p:nvGraphicFramePr>
        <p:xfrm>
          <a:off x="6415483" y="1602181"/>
          <a:ext cx="5181600" cy="4846320"/>
        </p:xfrm>
        <a:graphic>
          <a:graphicData uri="http://schemas.openxmlformats.org/drawingml/2006/table">
            <a:tbl>
              <a:tblPr firstRow="1" bandRow="1">
                <a:tableStyleId>{5C22544A-7EE6-4342-B048-85BDC9FD1C3A}</a:tableStyleId>
              </a:tblPr>
              <a:tblGrid>
                <a:gridCol w="932688">
                  <a:extLst>
                    <a:ext uri="{9D8B030D-6E8A-4147-A177-3AD203B41FA5}">
                      <a16:colId xmlns:a16="http://schemas.microsoft.com/office/drawing/2014/main" val="4064691127"/>
                    </a:ext>
                  </a:extLst>
                </a:gridCol>
                <a:gridCol w="1371600">
                  <a:extLst>
                    <a:ext uri="{9D8B030D-6E8A-4147-A177-3AD203B41FA5}">
                      <a16:colId xmlns:a16="http://schemas.microsoft.com/office/drawing/2014/main" val="1433381579"/>
                    </a:ext>
                  </a:extLst>
                </a:gridCol>
                <a:gridCol w="1295400">
                  <a:extLst>
                    <a:ext uri="{9D8B030D-6E8A-4147-A177-3AD203B41FA5}">
                      <a16:colId xmlns:a16="http://schemas.microsoft.com/office/drawing/2014/main" val="3074737788"/>
                    </a:ext>
                  </a:extLst>
                </a:gridCol>
                <a:gridCol w="1581912">
                  <a:extLst>
                    <a:ext uri="{9D8B030D-6E8A-4147-A177-3AD203B41FA5}">
                      <a16:colId xmlns:a16="http://schemas.microsoft.com/office/drawing/2014/main" val="1464170039"/>
                    </a:ext>
                  </a:extLst>
                </a:gridCol>
              </a:tblGrid>
              <a:tr h="370840">
                <a:tc gridSpan="4">
                  <a:txBody>
                    <a:bodyPr/>
                    <a:lstStyle/>
                    <a:p>
                      <a:r>
                        <a:rPr lang="en-US" sz="2400" dirty="0"/>
                        <a:t>Bank Levy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34221547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Year</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Issued</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Reduced</a:t>
                      </a:r>
                    </a:p>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Reduction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327600"/>
                  </a:ext>
                </a:extLst>
              </a:tr>
              <a:tr h="370840">
                <a:tc>
                  <a:txBody>
                    <a:bodyPr/>
                    <a:lstStyle/>
                    <a:p>
                      <a:r>
                        <a:rPr lang="en-US" sz="24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4,481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995225"/>
                  </a:ext>
                </a:extLst>
              </a:tr>
              <a:tr h="370840">
                <a:tc>
                  <a:txBody>
                    <a:bodyPr/>
                    <a:lstStyle/>
                    <a:p>
                      <a:r>
                        <a:rPr lang="en-US" sz="24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652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465394"/>
                  </a:ext>
                </a:extLst>
              </a:tr>
              <a:tr h="370840">
                <a:tc>
                  <a:txBody>
                    <a:bodyPr/>
                    <a:lstStyle/>
                    <a:p>
                      <a:r>
                        <a:rPr lang="en-US" sz="2400"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13,334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835537"/>
                  </a:ext>
                </a:extLst>
              </a:tr>
              <a:tr h="370840">
                <a:tc>
                  <a:txBody>
                    <a:bodyPr/>
                    <a:lstStyle/>
                    <a:p>
                      <a:r>
                        <a:rPr lang="en-US" sz="2400"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73,462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2972288"/>
                  </a:ext>
                </a:extLst>
              </a:tr>
              <a:tr h="370840">
                <a:tc>
                  <a:txBody>
                    <a:bodyPr/>
                    <a:lstStyle/>
                    <a:p>
                      <a:r>
                        <a:rPr lang="en-US" sz="2400" dirty="0"/>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73,330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911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880977"/>
                  </a:ext>
                </a:extLst>
              </a:tr>
              <a:tr h="370840">
                <a:tc>
                  <a:txBody>
                    <a:bodyPr/>
                    <a:lstStyle/>
                    <a:p>
                      <a:r>
                        <a:rPr lang="en-US" sz="2400"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74,197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2394299"/>
                  </a:ext>
                </a:extLst>
              </a:tr>
              <a:tr h="370840">
                <a:tc>
                  <a:txBody>
                    <a:bodyPr/>
                    <a:lstStyle/>
                    <a:p>
                      <a:r>
                        <a:rPr lang="en-US" sz="2400"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64,469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365960"/>
                  </a:ext>
                </a:extLst>
              </a:tr>
            </a:tbl>
          </a:graphicData>
        </a:graphic>
      </p:graphicFrame>
    </p:spTree>
    <p:extLst>
      <p:ext uri="{BB962C8B-B14F-4D97-AF65-F5344CB8AC3E}">
        <p14:creationId xmlns:p14="http://schemas.microsoft.com/office/powerpoint/2010/main" val="247057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79C4-D6CD-4740-9AA4-C2BAB3E70E9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DBFC9818-A01B-443D-B54D-AB8695E49EAD}"/>
              </a:ext>
            </a:extLst>
          </p:cNvPr>
          <p:cNvSpPr>
            <a:spLocks noGrp="1"/>
          </p:cNvSpPr>
          <p:nvPr>
            <p:ph idx="1"/>
          </p:nvPr>
        </p:nvSpPr>
        <p:spPr>
          <a:xfrm>
            <a:off x="611623" y="1610517"/>
            <a:ext cx="10515600" cy="4351338"/>
          </a:xfrm>
        </p:spPr>
        <p:txBody>
          <a:bodyPr/>
          <a:lstStyle/>
          <a:p>
            <a:r>
              <a:rPr lang="en-US" sz="2400" dirty="0"/>
              <a:t>Offset Likely—Individual Only</a:t>
            </a:r>
          </a:p>
          <a:p>
            <a:r>
              <a:rPr lang="en-US" sz="2400" dirty="0"/>
              <a:t>Self-Cure—Individual Only</a:t>
            </a:r>
          </a:p>
          <a:p>
            <a:r>
              <a:rPr lang="en-US" sz="2400" dirty="0"/>
              <a:t>Wage Levy—Individual Only</a:t>
            </a:r>
          </a:p>
          <a:p>
            <a:r>
              <a:rPr lang="en-US" sz="2400" dirty="0"/>
              <a:t>Bank Levy</a:t>
            </a:r>
          </a:p>
          <a:p>
            <a:r>
              <a:rPr lang="en-US" sz="2400" dirty="0"/>
              <a:t>Lien Review</a:t>
            </a:r>
          </a:p>
          <a:p>
            <a:endParaRPr lang="en-US" dirty="0"/>
          </a:p>
        </p:txBody>
      </p:sp>
      <p:sp>
        <p:nvSpPr>
          <p:cNvPr id="4" name="Date Placeholder 3">
            <a:extLst>
              <a:ext uri="{FF2B5EF4-FFF2-40B4-BE49-F238E27FC236}">
                <a16:creationId xmlns:a16="http://schemas.microsoft.com/office/drawing/2014/main" id="{9380F18E-8380-4BCE-90FD-A14ABB9F849A}"/>
              </a:ext>
            </a:extLst>
          </p:cNvPr>
          <p:cNvSpPr>
            <a:spLocks noGrp="1"/>
          </p:cNvSpPr>
          <p:nvPr>
            <p:ph type="dt" sz="half" idx="10"/>
          </p:nvPr>
        </p:nvSpPr>
        <p:spPr bwMode="black">
          <a:xfrm>
            <a:off x="838200" y="6356350"/>
            <a:ext cx="135859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4D5D47-1752-4D84-8BFB-C2F71A34C932}" type="datetime1">
              <a:rPr lang="en-US" smtClean="0"/>
              <a:pPr/>
              <a:t>10/31/2022</a:t>
            </a:fld>
            <a:endParaRPr lang="en-US" dirty="0"/>
          </a:p>
        </p:txBody>
      </p:sp>
      <p:sp>
        <p:nvSpPr>
          <p:cNvPr id="5" name="Footer Placeholder 4">
            <a:extLst>
              <a:ext uri="{FF2B5EF4-FFF2-40B4-BE49-F238E27FC236}">
                <a16:creationId xmlns:a16="http://schemas.microsoft.com/office/drawing/2014/main" id="{8CF474FE-3D79-4075-B56E-9A568B987D4E}"/>
              </a:ext>
            </a:extLst>
          </p:cNvPr>
          <p:cNvSpPr>
            <a:spLocks noGrp="1"/>
          </p:cNvSpPr>
          <p:nvPr>
            <p:ph type="ftr" sz="quarter" idx="3"/>
          </p:nvPr>
        </p:nvSpPr>
        <p:spPr bwMode="black">
          <a:xfrm>
            <a:off x="3302177" y="6356349"/>
            <a:ext cx="5587647"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Working together to fund Minnesota’s future </a:t>
            </a:r>
            <a:r>
              <a:rPr lang="en-US">
                <a:solidFill>
                  <a:schemeClr val="accent1"/>
                </a:solidFill>
              </a:rPr>
              <a:t>|</a:t>
            </a:r>
            <a:r>
              <a:rPr lang="en-US"/>
              <a:t> www.revenue.state.mn.us</a:t>
            </a:r>
            <a:endParaRPr lang="en-US" dirty="0"/>
          </a:p>
        </p:txBody>
      </p:sp>
      <p:sp>
        <p:nvSpPr>
          <p:cNvPr id="6" name="Slide Number Placeholder 5">
            <a:extLst>
              <a:ext uri="{FF2B5EF4-FFF2-40B4-BE49-F238E27FC236}">
                <a16:creationId xmlns:a16="http://schemas.microsoft.com/office/drawing/2014/main" id="{4F3C4F26-4394-4C13-8967-0C196EA2A497}"/>
              </a:ext>
            </a:extLst>
          </p:cNvPr>
          <p:cNvSpPr>
            <a:spLocks noGrp="1"/>
          </p:cNvSpPr>
          <p:nvPr>
            <p:ph type="sldNum" sz="quarter" idx="12"/>
          </p:nvPr>
        </p:nvSpPr>
        <p:spPr bwMode="black">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7106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4101-EBB2-4352-9734-6CF1D062BB78}"/>
              </a:ext>
            </a:extLst>
          </p:cNvPr>
          <p:cNvSpPr>
            <a:spLocks noGrp="1"/>
          </p:cNvSpPr>
          <p:nvPr>
            <p:ph type="title"/>
          </p:nvPr>
        </p:nvSpPr>
        <p:spPr/>
        <p:txBody>
          <a:bodyPr/>
          <a:lstStyle/>
          <a:p>
            <a:r>
              <a:rPr lang="en-US" dirty="0"/>
              <a:t>Customer Service Recommendations</a:t>
            </a:r>
          </a:p>
        </p:txBody>
      </p:sp>
      <p:sp>
        <p:nvSpPr>
          <p:cNvPr id="3" name="Content Placeholder 2">
            <a:extLst>
              <a:ext uri="{FF2B5EF4-FFF2-40B4-BE49-F238E27FC236}">
                <a16:creationId xmlns:a16="http://schemas.microsoft.com/office/drawing/2014/main" id="{66627770-F266-4C29-9264-A1E972BF5551}"/>
              </a:ext>
            </a:extLst>
          </p:cNvPr>
          <p:cNvSpPr>
            <a:spLocks noGrp="1"/>
          </p:cNvSpPr>
          <p:nvPr>
            <p:ph idx="1"/>
          </p:nvPr>
        </p:nvSpPr>
        <p:spPr/>
        <p:txBody>
          <a:bodyPr>
            <a:normAutofit/>
          </a:bodyPr>
          <a:lstStyle/>
          <a:p>
            <a:r>
              <a:rPr lang="en-US" sz="2400" dirty="0"/>
              <a:t>FDS Best Phone</a:t>
            </a:r>
          </a:p>
          <a:p>
            <a:r>
              <a:rPr lang="en-US" sz="2400" dirty="0"/>
              <a:t>Missing Payments</a:t>
            </a:r>
          </a:p>
          <a:p>
            <a:r>
              <a:rPr lang="en-US" sz="2400" dirty="0"/>
              <a:t>Payment Plan Renegotiate</a:t>
            </a:r>
          </a:p>
        </p:txBody>
      </p:sp>
      <p:sp>
        <p:nvSpPr>
          <p:cNvPr id="4" name="Date Placeholder 3">
            <a:extLst>
              <a:ext uri="{FF2B5EF4-FFF2-40B4-BE49-F238E27FC236}">
                <a16:creationId xmlns:a16="http://schemas.microsoft.com/office/drawing/2014/main" id="{48E6A202-BAE6-4FB3-92DE-321960E6CB84}"/>
              </a:ext>
            </a:extLst>
          </p:cNvPr>
          <p:cNvSpPr>
            <a:spLocks noGrp="1"/>
          </p:cNvSpPr>
          <p:nvPr>
            <p:ph type="dt" sz="half" idx="10"/>
          </p:nvPr>
        </p:nvSpPr>
        <p:spPr bwMode="black">
          <a:xfrm>
            <a:off x="838200" y="6356350"/>
            <a:ext cx="135859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4D5D47-1752-4D84-8BFB-C2F71A34C932}" type="datetime1">
              <a:rPr lang="en-US" smtClean="0"/>
              <a:pPr/>
              <a:t>10/31/2022</a:t>
            </a:fld>
            <a:endParaRPr lang="en-US" dirty="0"/>
          </a:p>
        </p:txBody>
      </p:sp>
      <p:sp>
        <p:nvSpPr>
          <p:cNvPr id="5" name="Footer Placeholder 4">
            <a:extLst>
              <a:ext uri="{FF2B5EF4-FFF2-40B4-BE49-F238E27FC236}">
                <a16:creationId xmlns:a16="http://schemas.microsoft.com/office/drawing/2014/main" id="{10B99E52-A000-4220-8D2F-FBE5074EFE6B}"/>
              </a:ext>
            </a:extLst>
          </p:cNvPr>
          <p:cNvSpPr>
            <a:spLocks noGrp="1"/>
          </p:cNvSpPr>
          <p:nvPr>
            <p:ph type="ftr" sz="quarter" idx="3"/>
          </p:nvPr>
        </p:nvSpPr>
        <p:spPr bwMode="black">
          <a:xfrm>
            <a:off x="3302177" y="6356349"/>
            <a:ext cx="5587647"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Working together to fund Minnesota’s future </a:t>
            </a:r>
            <a:r>
              <a:rPr lang="en-US">
                <a:solidFill>
                  <a:schemeClr val="accent1"/>
                </a:solidFill>
              </a:rPr>
              <a:t>|</a:t>
            </a:r>
            <a:r>
              <a:rPr lang="en-US"/>
              <a:t> www.revenue.state.mn.us</a:t>
            </a:r>
            <a:endParaRPr lang="en-US" dirty="0"/>
          </a:p>
        </p:txBody>
      </p:sp>
      <p:sp>
        <p:nvSpPr>
          <p:cNvPr id="6" name="Slide Number Placeholder 5">
            <a:extLst>
              <a:ext uri="{FF2B5EF4-FFF2-40B4-BE49-F238E27FC236}">
                <a16:creationId xmlns:a16="http://schemas.microsoft.com/office/drawing/2014/main" id="{0B1F0119-DDB8-4274-A2AD-720D527F4DCB}"/>
              </a:ext>
            </a:extLst>
          </p:cNvPr>
          <p:cNvSpPr>
            <a:spLocks noGrp="1"/>
          </p:cNvSpPr>
          <p:nvPr>
            <p:ph type="sldNum" sz="quarter" idx="12"/>
          </p:nvPr>
        </p:nvSpPr>
        <p:spPr bwMode="black">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38496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216025"/>
          </a:xfrm>
        </p:spPr>
        <p:txBody>
          <a:bodyPr/>
          <a:lstStyle/>
          <a:p>
            <a:r>
              <a:rPr lang="en-US" dirty="0"/>
              <a:t>Work Item Inventory</a:t>
            </a:r>
          </a:p>
        </p:txBody>
      </p:sp>
      <p:graphicFrame>
        <p:nvGraphicFramePr>
          <p:cNvPr id="2" name="Table 2">
            <a:extLst>
              <a:ext uri="{FF2B5EF4-FFF2-40B4-BE49-F238E27FC236}">
                <a16:creationId xmlns:a16="http://schemas.microsoft.com/office/drawing/2014/main" id="{40BCC514-D4FE-47D7-AF07-316C1BFE6F2F}"/>
              </a:ext>
            </a:extLst>
          </p:cNvPr>
          <p:cNvGraphicFramePr>
            <a:graphicFrameLocks noGrp="1"/>
          </p:cNvGraphicFramePr>
          <p:nvPr>
            <p:ph idx="1"/>
          </p:nvPr>
        </p:nvGraphicFramePr>
        <p:xfrm>
          <a:off x="2840721" y="2514600"/>
          <a:ext cx="6510557" cy="1828800"/>
        </p:xfrm>
        <a:graphic>
          <a:graphicData uri="http://schemas.openxmlformats.org/drawingml/2006/table">
            <a:tbl>
              <a:tblPr firstRow="1" bandRow="1">
                <a:tableStyleId>{5C22544A-7EE6-4342-B048-85BDC9FD1C3A}</a:tableStyleId>
              </a:tblPr>
              <a:tblGrid>
                <a:gridCol w="1211479">
                  <a:extLst>
                    <a:ext uri="{9D8B030D-6E8A-4147-A177-3AD203B41FA5}">
                      <a16:colId xmlns:a16="http://schemas.microsoft.com/office/drawing/2014/main" val="2551865936"/>
                    </a:ext>
                  </a:extLst>
                </a:gridCol>
                <a:gridCol w="5299078">
                  <a:extLst>
                    <a:ext uri="{9D8B030D-6E8A-4147-A177-3AD203B41FA5}">
                      <a16:colId xmlns:a16="http://schemas.microsoft.com/office/drawing/2014/main" val="2294032211"/>
                    </a:ext>
                  </a:extLst>
                </a:gridCol>
              </a:tblGrid>
              <a:tr h="317029">
                <a:tc>
                  <a:txBody>
                    <a:bodyPr/>
                    <a:lstStyle/>
                    <a:p>
                      <a:r>
                        <a:rPr lang="en-US" sz="2400" dirty="0"/>
                        <a:t>Year</a:t>
                      </a:r>
                    </a:p>
                  </a:txBody>
                  <a:tcPr/>
                </a:tc>
                <a:tc>
                  <a:txBody>
                    <a:bodyPr/>
                    <a:lstStyle/>
                    <a:p>
                      <a:r>
                        <a:rPr lang="en-US" sz="2400" dirty="0"/>
                        <a:t>Average Collection Work Item Inventory</a:t>
                      </a:r>
                    </a:p>
                  </a:txBody>
                  <a:tcPr/>
                </a:tc>
                <a:extLst>
                  <a:ext uri="{0D108BD9-81ED-4DB2-BD59-A6C34878D82A}">
                    <a16:rowId xmlns:a16="http://schemas.microsoft.com/office/drawing/2014/main" val="92162439"/>
                  </a:ext>
                </a:extLst>
              </a:tr>
              <a:tr h="352654">
                <a:tc>
                  <a:txBody>
                    <a:bodyPr/>
                    <a:lstStyle/>
                    <a:p>
                      <a:r>
                        <a:rPr lang="en-US" sz="2400" dirty="0"/>
                        <a:t>2019</a:t>
                      </a:r>
                    </a:p>
                  </a:txBody>
                  <a:tcPr/>
                </a:tc>
                <a:tc>
                  <a:txBody>
                    <a:bodyPr/>
                    <a:lstStyle/>
                    <a:p>
                      <a:pPr algn="r"/>
                      <a:r>
                        <a:rPr lang="en-US" sz="2400" dirty="0"/>
                        <a:t>95,301</a:t>
                      </a:r>
                    </a:p>
                  </a:txBody>
                  <a:tcPr/>
                </a:tc>
                <a:extLst>
                  <a:ext uri="{0D108BD9-81ED-4DB2-BD59-A6C34878D82A}">
                    <a16:rowId xmlns:a16="http://schemas.microsoft.com/office/drawing/2014/main" val="2234625372"/>
                  </a:ext>
                </a:extLst>
              </a:tr>
              <a:tr h="317029">
                <a:tc>
                  <a:txBody>
                    <a:bodyPr/>
                    <a:lstStyle/>
                    <a:p>
                      <a:r>
                        <a:rPr lang="en-US" sz="2400" dirty="0"/>
                        <a:t>2020</a:t>
                      </a:r>
                    </a:p>
                  </a:txBody>
                  <a:tcPr/>
                </a:tc>
                <a:tc>
                  <a:txBody>
                    <a:bodyPr/>
                    <a:lstStyle/>
                    <a:p>
                      <a:pPr algn="r"/>
                      <a:r>
                        <a:rPr lang="en-US" sz="2400" dirty="0"/>
                        <a:t>106,073</a:t>
                      </a:r>
                    </a:p>
                  </a:txBody>
                  <a:tcPr/>
                </a:tc>
                <a:extLst>
                  <a:ext uri="{0D108BD9-81ED-4DB2-BD59-A6C34878D82A}">
                    <a16:rowId xmlns:a16="http://schemas.microsoft.com/office/drawing/2014/main" val="1691795056"/>
                  </a:ext>
                </a:extLst>
              </a:tr>
              <a:tr h="317029">
                <a:tc>
                  <a:txBody>
                    <a:bodyPr/>
                    <a:lstStyle/>
                    <a:p>
                      <a:r>
                        <a:rPr lang="en-US" sz="2400" dirty="0"/>
                        <a:t>2021</a:t>
                      </a:r>
                    </a:p>
                  </a:txBody>
                  <a:tcPr/>
                </a:tc>
                <a:tc>
                  <a:txBody>
                    <a:bodyPr/>
                    <a:lstStyle/>
                    <a:p>
                      <a:pPr algn="r"/>
                      <a:r>
                        <a:rPr lang="en-US" sz="2400" dirty="0"/>
                        <a:t>137,982</a:t>
                      </a:r>
                    </a:p>
                  </a:txBody>
                  <a:tcPr/>
                </a:tc>
                <a:extLst>
                  <a:ext uri="{0D108BD9-81ED-4DB2-BD59-A6C34878D82A}">
                    <a16:rowId xmlns:a16="http://schemas.microsoft.com/office/drawing/2014/main" val="329737216"/>
                  </a:ext>
                </a:extLst>
              </a:tr>
            </a:tbl>
          </a:graphicData>
        </a:graphic>
      </p:graphicFrame>
      <p:sp>
        <p:nvSpPr>
          <p:cNvPr id="7" name="Footer Placeholder 4">
            <a:extLst>
              <a:ext uri="{FF2B5EF4-FFF2-40B4-BE49-F238E27FC236}">
                <a16:creationId xmlns:a16="http://schemas.microsoft.com/office/drawing/2014/main" id="{CC11AD7A-6C1A-474D-88B6-96131CD328AD}"/>
              </a:ext>
            </a:extLst>
          </p:cNvPr>
          <p:cNvSpPr>
            <a:spLocks noGrp="1"/>
          </p:cNvSpPr>
          <p:nvPr>
            <p:ph type="ftr" sz="quarter" idx="3"/>
          </p:nvPr>
        </p:nvSpPr>
        <p:spPr bwMode="black">
          <a:xfrm>
            <a:off x="3302177" y="6356349"/>
            <a:ext cx="5587647"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Working together to fund Minnesota’s future </a:t>
            </a:r>
            <a:r>
              <a:rPr lang="en-US">
                <a:solidFill>
                  <a:schemeClr val="accent1"/>
                </a:solidFill>
              </a:rPr>
              <a:t>|</a:t>
            </a:r>
            <a:r>
              <a:rPr lang="en-US"/>
              <a:t> www.revenue.state.mn.us</a:t>
            </a:r>
            <a:endParaRPr lang="en-US" dirty="0"/>
          </a:p>
        </p:txBody>
      </p:sp>
    </p:spTree>
    <p:extLst>
      <p:ext uri="{BB962C8B-B14F-4D97-AF65-F5344CB8AC3E}">
        <p14:creationId xmlns:p14="http://schemas.microsoft.com/office/powerpoint/2010/main" val="98889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FD8502-30ED-83DF-B7C9-DB44D988D7C8}"/>
              </a:ext>
            </a:extLst>
          </p:cNvPr>
          <p:cNvPicPr>
            <a:picLocks noChangeAspect="1"/>
          </p:cNvPicPr>
          <p:nvPr/>
        </p:nvPicPr>
        <p:blipFill>
          <a:blip r:embed="rId3"/>
          <a:stretch>
            <a:fillRect/>
          </a:stretch>
        </p:blipFill>
        <p:spPr>
          <a:xfrm>
            <a:off x="1660000" y="1276681"/>
            <a:ext cx="4763460" cy="4936229"/>
          </a:xfrm>
          <a:prstGeom prst="rect">
            <a:avLst/>
          </a:prstGeom>
          <a:noFill/>
        </p:spPr>
      </p:pic>
      <p:pic>
        <p:nvPicPr>
          <p:cNvPr id="4" name="Picture 3">
            <a:extLst>
              <a:ext uri="{FF2B5EF4-FFF2-40B4-BE49-F238E27FC236}">
                <a16:creationId xmlns:a16="http://schemas.microsoft.com/office/drawing/2014/main" id="{96AA2B34-8F0F-29C1-520F-E178DA9A0BF5}"/>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7109432" y="1356499"/>
            <a:ext cx="4776593" cy="4776593"/>
          </a:xfrm>
          <a:prstGeom prst="rect">
            <a:avLst/>
          </a:prstGeom>
          <a:noFill/>
        </p:spPr>
      </p:pic>
      <p:sp>
        <p:nvSpPr>
          <p:cNvPr id="2" name="Title 1">
            <a:extLst>
              <a:ext uri="{FF2B5EF4-FFF2-40B4-BE49-F238E27FC236}">
                <a16:creationId xmlns:a16="http://schemas.microsoft.com/office/drawing/2014/main" id="{1040A352-5135-FC59-EFB7-E943DEBEE79A}"/>
              </a:ext>
            </a:extLst>
          </p:cNvPr>
          <p:cNvSpPr>
            <a:spLocks noGrp="1"/>
          </p:cNvSpPr>
          <p:nvPr>
            <p:ph type="title"/>
          </p:nvPr>
        </p:nvSpPr>
        <p:spPr>
          <a:xfrm>
            <a:off x="1653435" y="136525"/>
            <a:ext cx="10232591" cy="914400"/>
          </a:xfrm>
        </p:spPr>
        <p:txBody>
          <a:bodyPr anchor="t">
            <a:normAutofit/>
          </a:bodyPr>
          <a:lstStyle/>
          <a:p>
            <a:r>
              <a:rPr lang="en-US" dirty="0"/>
              <a:t>Wage Levy Approach in South Carolina</a:t>
            </a:r>
          </a:p>
        </p:txBody>
      </p:sp>
    </p:spTree>
    <p:extLst>
      <p:ext uri="{BB962C8B-B14F-4D97-AF65-F5344CB8AC3E}">
        <p14:creationId xmlns:p14="http://schemas.microsoft.com/office/powerpoint/2010/main" val="191145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435" y="136525"/>
            <a:ext cx="10232591" cy="914400"/>
          </a:xfrm>
        </p:spPr>
        <p:txBody>
          <a:bodyPr anchor="t">
            <a:normAutofit/>
          </a:bodyPr>
          <a:lstStyle/>
          <a:p>
            <a:r>
              <a:rPr lang="en-US" dirty="0"/>
              <a:t>Evolving Wage Levy Enforcement</a:t>
            </a:r>
          </a:p>
        </p:txBody>
      </p:sp>
      <p:sp>
        <p:nvSpPr>
          <p:cNvPr id="3" name="Content Placeholder 2"/>
          <p:cNvSpPr>
            <a:spLocks noGrp="1"/>
          </p:cNvSpPr>
          <p:nvPr>
            <p:ph idx="1"/>
          </p:nvPr>
        </p:nvSpPr>
        <p:spPr>
          <a:xfrm>
            <a:off x="1653434" y="1276681"/>
            <a:ext cx="4776593" cy="4936229"/>
          </a:xfrm>
        </p:spPr>
        <p:txBody>
          <a:bodyPr>
            <a:normAutofit/>
          </a:bodyPr>
          <a:lstStyle/>
          <a:p>
            <a:pPr marL="0" indent="0">
              <a:lnSpc>
                <a:spcPct val="90000"/>
              </a:lnSpc>
              <a:buNone/>
            </a:pPr>
            <a:r>
              <a:rPr lang="en-US" sz="1700" b="1"/>
              <a:t>What we have done:</a:t>
            </a:r>
          </a:p>
          <a:p>
            <a:pPr>
              <a:lnSpc>
                <a:spcPct val="90000"/>
              </a:lnSpc>
            </a:pPr>
            <a:r>
              <a:rPr lang="en-US" sz="1700"/>
              <a:t>Establish other options to initiate contact with taxpayer </a:t>
            </a:r>
          </a:p>
          <a:p>
            <a:pPr lvl="1">
              <a:lnSpc>
                <a:spcPct val="90000"/>
              </a:lnSpc>
            </a:pPr>
            <a:r>
              <a:rPr lang="en-US" sz="1700"/>
              <a:t>Notice of Payment Plan Eligibility </a:t>
            </a:r>
          </a:p>
          <a:p>
            <a:pPr lvl="1">
              <a:lnSpc>
                <a:spcPct val="90000"/>
              </a:lnSpc>
            </a:pPr>
            <a:r>
              <a:rPr lang="en-US" sz="1700"/>
              <a:t>Contact Information Needed </a:t>
            </a:r>
          </a:p>
          <a:p>
            <a:pPr marL="457200" lvl="1" indent="0">
              <a:lnSpc>
                <a:spcPct val="90000"/>
              </a:lnSpc>
              <a:buNone/>
            </a:pPr>
            <a:endParaRPr lang="en-US" sz="1700"/>
          </a:p>
          <a:p>
            <a:pPr>
              <a:lnSpc>
                <a:spcPct val="90000"/>
              </a:lnSpc>
            </a:pPr>
            <a:r>
              <a:rPr lang="en-US" sz="1700"/>
              <a:t>Improve Selection of Wage Levy Candidates</a:t>
            </a:r>
          </a:p>
          <a:p>
            <a:pPr lvl="1">
              <a:lnSpc>
                <a:spcPct val="90000"/>
              </a:lnSpc>
            </a:pPr>
            <a:r>
              <a:rPr lang="en-US" sz="1700"/>
              <a:t>Self Cure &amp; Offset Likely</a:t>
            </a:r>
          </a:p>
          <a:p>
            <a:pPr lvl="1">
              <a:lnSpc>
                <a:spcPct val="90000"/>
              </a:lnSpc>
            </a:pPr>
            <a:r>
              <a:rPr lang="en-US" sz="1700"/>
              <a:t>Scoring of levy sources</a:t>
            </a:r>
          </a:p>
          <a:p>
            <a:pPr lvl="1">
              <a:lnSpc>
                <a:spcPct val="90000"/>
              </a:lnSpc>
            </a:pPr>
            <a:r>
              <a:rPr lang="en-US" sz="1700"/>
              <a:t>Ability to focus levies to certain types of debts</a:t>
            </a:r>
          </a:p>
          <a:p>
            <a:pPr lvl="1">
              <a:lnSpc>
                <a:spcPct val="90000"/>
              </a:lnSpc>
            </a:pPr>
            <a:endParaRPr lang="en-US" sz="1700"/>
          </a:p>
          <a:p>
            <a:pPr>
              <a:lnSpc>
                <a:spcPct val="90000"/>
              </a:lnSpc>
            </a:pPr>
            <a:r>
              <a:rPr lang="en-US" sz="1700"/>
              <a:t>Completed E-Levy Project w/ADP</a:t>
            </a:r>
          </a:p>
        </p:txBody>
      </p:sp>
      <p:pic>
        <p:nvPicPr>
          <p:cNvPr id="4" name="Picture 3">
            <a:extLst>
              <a:ext uri="{FF2B5EF4-FFF2-40B4-BE49-F238E27FC236}">
                <a16:creationId xmlns:a16="http://schemas.microsoft.com/office/drawing/2014/main" id="{83F11F02-E44A-BAB2-F1A2-D7BEBCF344F0}"/>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109432" y="1356499"/>
            <a:ext cx="4776593" cy="4776593"/>
          </a:xfrm>
          <a:prstGeom prst="rect">
            <a:avLst/>
          </a:prstGeom>
          <a:noFill/>
        </p:spPr>
      </p:pic>
    </p:spTree>
    <p:extLst>
      <p:ext uri="{BB962C8B-B14F-4D97-AF65-F5344CB8AC3E}">
        <p14:creationId xmlns:p14="http://schemas.microsoft.com/office/powerpoint/2010/main" val="278219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435" y="136525"/>
            <a:ext cx="10232591" cy="914400"/>
          </a:xfrm>
        </p:spPr>
        <p:txBody>
          <a:bodyPr anchor="t">
            <a:normAutofit/>
          </a:bodyPr>
          <a:lstStyle/>
          <a:p>
            <a:r>
              <a:rPr lang="en-US" dirty="0"/>
              <a:t>Evolving Wage Levy Enforcement</a:t>
            </a:r>
          </a:p>
        </p:txBody>
      </p:sp>
      <p:sp>
        <p:nvSpPr>
          <p:cNvPr id="3" name="Content Placeholder 2"/>
          <p:cNvSpPr>
            <a:spLocks noGrp="1"/>
          </p:cNvSpPr>
          <p:nvPr>
            <p:ph idx="1"/>
          </p:nvPr>
        </p:nvSpPr>
        <p:spPr>
          <a:xfrm>
            <a:off x="1653434" y="1276681"/>
            <a:ext cx="4776593" cy="4936229"/>
          </a:xfrm>
        </p:spPr>
        <p:txBody>
          <a:bodyPr>
            <a:normAutofit/>
          </a:bodyPr>
          <a:lstStyle/>
          <a:p>
            <a:pPr marL="0" indent="0">
              <a:buNone/>
            </a:pPr>
            <a:r>
              <a:rPr lang="en-US" b="1"/>
              <a:t>What we have done:</a:t>
            </a:r>
          </a:p>
          <a:p>
            <a:r>
              <a:rPr lang="en-US" dirty="0"/>
              <a:t>Improve Communications</a:t>
            </a:r>
          </a:p>
          <a:p>
            <a:pPr lvl="1"/>
            <a:r>
              <a:rPr lang="en-US" sz="2000"/>
              <a:t>Clear about Reduction Requirements</a:t>
            </a:r>
          </a:p>
          <a:p>
            <a:pPr lvl="1"/>
            <a:r>
              <a:rPr lang="en-US" sz="2000"/>
              <a:t>Redirect to Email</a:t>
            </a:r>
          </a:p>
          <a:p>
            <a:pPr lvl="1"/>
            <a:r>
              <a:rPr lang="en-US" sz="2000"/>
              <a:t>Improve Phone Tree</a:t>
            </a:r>
          </a:p>
          <a:p>
            <a:pPr lvl="1"/>
            <a:r>
              <a:rPr lang="en-US" sz="2000"/>
              <a:t>Removal of Phone Number</a:t>
            </a:r>
          </a:p>
          <a:p>
            <a:pPr lvl="1"/>
            <a:r>
              <a:rPr lang="en-US" sz="2000"/>
              <a:t>Mask agent’s name</a:t>
            </a:r>
          </a:p>
          <a:p>
            <a:pPr lvl="1"/>
            <a:r>
              <a:rPr lang="en-US" sz="2000"/>
              <a:t>Wage Levy Reduction Web Request w/upload</a:t>
            </a:r>
          </a:p>
          <a:p>
            <a:pPr lvl="1"/>
            <a:r>
              <a:rPr lang="en-US" sz="2000"/>
              <a:t>Prompts within Assistant</a:t>
            </a:r>
          </a:p>
          <a:p>
            <a:pPr marL="0" indent="0">
              <a:buNone/>
            </a:pPr>
            <a:endParaRPr lang="en-US" b="1"/>
          </a:p>
          <a:p>
            <a:pPr marL="0" indent="0">
              <a:buNone/>
            </a:pPr>
            <a:endParaRPr lang="en-US" dirty="0"/>
          </a:p>
        </p:txBody>
      </p:sp>
      <p:pic>
        <p:nvPicPr>
          <p:cNvPr id="4" name="Picture 3">
            <a:extLst>
              <a:ext uri="{FF2B5EF4-FFF2-40B4-BE49-F238E27FC236}">
                <a16:creationId xmlns:a16="http://schemas.microsoft.com/office/drawing/2014/main" id="{3B48E445-EE50-1573-1386-A3FC22EB38E6}"/>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7109432" y="1356499"/>
            <a:ext cx="4776593" cy="4776593"/>
          </a:xfrm>
          <a:prstGeom prst="rect">
            <a:avLst/>
          </a:prstGeom>
          <a:noFill/>
        </p:spPr>
      </p:pic>
    </p:spTree>
    <p:extLst>
      <p:ext uri="{BB962C8B-B14F-4D97-AF65-F5344CB8AC3E}">
        <p14:creationId xmlns:p14="http://schemas.microsoft.com/office/powerpoint/2010/main" val="420417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Wage Levy Enforcement</a:t>
            </a:r>
          </a:p>
        </p:txBody>
      </p:sp>
      <p:sp>
        <p:nvSpPr>
          <p:cNvPr id="3" name="Content Placeholder 2"/>
          <p:cNvSpPr>
            <a:spLocks noGrp="1"/>
          </p:cNvSpPr>
          <p:nvPr>
            <p:ph idx="1"/>
          </p:nvPr>
        </p:nvSpPr>
        <p:spPr>
          <a:xfrm>
            <a:off x="1653435" y="1276681"/>
            <a:ext cx="6309128" cy="4936229"/>
          </a:xfrm>
        </p:spPr>
        <p:txBody>
          <a:bodyPr>
            <a:normAutofit lnSpcReduction="10000"/>
          </a:bodyPr>
          <a:lstStyle/>
          <a:p>
            <a:pPr marL="0" indent="0">
              <a:buNone/>
            </a:pPr>
            <a:r>
              <a:rPr lang="en-US" sz="2400" b="1" dirty="0">
                <a:solidFill>
                  <a:schemeClr val="tx2"/>
                </a:solidFill>
              </a:rPr>
              <a:t>In progress:</a:t>
            </a:r>
          </a:p>
          <a:p>
            <a:r>
              <a:rPr lang="en-US" dirty="0"/>
              <a:t>Improve Communications</a:t>
            </a:r>
          </a:p>
          <a:p>
            <a:pPr lvl="1"/>
            <a:r>
              <a:rPr lang="en-US" dirty="0"/>
              <a:t>Build a dedicated webpage for Levy Information</a:t>
            </a:r>
          </a:p>
          <a:p>
            <a:pPr lvl="1"/>
            <a:r>
              <a:rPr lang="en-US" dirty="0"/>
              <a:t>Update Assistant for consistency</a:t>
            </a:r>
          </a:p>
          <a:p>
            <a:pPr lvl="1"/>
            <a:r>
              <a:rPr lang="en-US" dirty="0"/>
              <a:t>Outreach and reeducate our Levy Sources</a:t>
            </a:r>
          </a:p>
          <a:p>
            <a:pPr lvl="1"/>
            <a:r>
              <a:rPr lang="en-US" dirty="0"/>
              <a:t>Research and resolve Levy Sources that are not complying</a:t>
            </a:r>
          </a:p>
          <a:p>
            <a:pPr lvl="1"/>
            <a:r>
              <a:rPr lang="en-US" dirty="0"/>
              <a:t>Pilot of main phone line turn off – Summer 2023</a:t>
            </a:r>
          </a:p>
          <a:p>
            <a:pPr lvl="1"/>
            <a:endParaRPr lang="en-US" dirty="0"/>
          </a:p>
          <a:p>
            <a:r>
              <a:rPr lang="en-US" dirty="0"/>
              <a:t>Payment Plans Eligibility Notice w/direct warning of wage levy</a:t>
            </a:r>
          </a:p>
          <a:p>
            <a:pPr lvl="1"/>
            <a:r>
              <a:rPr lang="en-US" dirty="0"/>
              <a:t>Includes source name and date if payment plan not in place</a:t>
            </a:r>
          </a:p>
          <a:p>
            <a:pPr lvl="1"/>
            <a:endParaRPr lang="en-US" dirty="0"/>
          </a:p>
          <a:p>
            <a:pPr lvl="1"/>
            <a:endParaRPr lang="en-US" dirty="0"/>
          </a:p>
          <a:p>
            <a:pPr lvl="1"/>
            <a:endParaRPr lang="en-US" sz="2200" b="1" dirty="0">
              <a:solidFill>
                <a:schemeClr val="accent3"/>
              </a:solidFill>
            </a:endParaRPr>
          </a:p>
          <a:p>
            <a:endParaRPr lang="en-US" sz="2400" b="1" dirty="0">
              <a:solidFill>
                <a:schemeClr val="accent3"/>
              </a:solidFill>
            </a:endParaRPr>
          </a:p>
        </p:txBody>
      </p:sp>
      <p:pic>
        <p:nvPicPr>
          <p:cNvPr id="6" name="Picture 5">
            <a:extLst>
              <a:ext uri="{FF2B5EF4-FFF2-40B4-BE49-F238E27FC236}">
                <a16:creationId xmlns:a16="http://schemas.microsoft.com/office/drawing/2014/main" id="{7FF96A5C-E204-4349-ADC7-89B78742FC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87924" y="1703048"/>
            <a:ext cx="4090849" cy="4090849"/>
          </a:xfrm>
          <a:prstGeom prst="rect">
            <a:avLst/>
          </a:prstGeom>
        </p:spPr>
      </p:pic>
    </p:spTree>
    <p:extLst>
      <p:ext uri="{BB962C8B-B14F-4D97-AF65-F5344CB8AC3E}">
        <p14:creationId xmlns:p14="http://schemas.microsoft.com/office/powerpoint/2010/main" val="420523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3E97-080A-E786-D637-D36743663A97}"/>
              </a:ext>
            </a:extLst>
          </p:cNvPr>
          <p:cNvSpPr>
            <a:spLocks noGrp="1"/>
          </p:cNvSpPr>
          <p:nvPr>
            <p:ph type="title"/>
          </p:nvPr>
        </p:nvSpPr>
        <p:spPr/>
        <p:txBody>
          <a:bodyPr/>
          <a:lstStyle/>
          <a:p>
            <a:r>
              <a:rPr lang="en-US" dirty="0"/>
              <a:t>Out of State Collections in Pennsylvania</a:t>
            </a:r>
          </a:p>
        </p:txBody>
      </p:sp>
      <p:pic>
        <p:nvPicPr>
          <p:cNvPr id="4" name="Picture 3" descr="A picture containing text, toy, vector graphics&#10;&#10;Description automatically generated">
            <a:extLst>
              <a:ext uri="{FF2B5EF4-FFF2-40B4-BE49-F238E27FC236}">
                <a16:creationId xmlns:a16="http://schemas.microsoft.com/office/drawing/2014/main" id="{09AF3A62-29A7-8114-5808-A55F453B4F38}"/>
              </a:ext>
            </a:extLst>
          </p:cNvPr>
          <p:cNvPicPr>
            <a:picLocks noChangeAspect="1"/>
          </p:cNvPicPr>
          <p:nvPr/>
        </p:nvPicPr>
        <p:blipFill>
          <a:blip r:embed="rId2"/>
          <a:stretch>
            <a:fillRect/>
          </a:stretch>
        </p:blipFill>
        <p:spPr>
          <a:xfrm>
            <a:off x="7164746" y="2554886"/>
            <a:ext cx="3111778" cy="3111778"/>
          </a:xfrm>
          <a:prstGeom prst="rect">
            <a:avLst/>
          </a:prstGeom>
        </p:spPr>
      </p:pic>
      <p:pic>
        <p:nvPicPr>
          <p:cNvPr id="5" name="Picture 4">
            <a:extLst>
              <a:ext uri="{FF2B5EF4-FFF2-40B4-BE49-F238E27FC236}">
                <a16:creationId xmlns:a16="http://schemas.microsoft.com/office/drawing/2014/main" id="{9DB8FD48-58B2-F2E2-E5E8-FB2C7561D8E1}"/>
              </a:ext>
            </a:extLst>
          </p:cNvPr>
          <p:cNvPicPr>
            <a:picLocks noChangeAspect="1"/>
          </p:cNvPicPr>
          <p:nvPr/>
        </p:nvPicPr>
        <p:blipFill>
          <a:blip r:embed="rId3"/>
          <a:stretch>
            <a:fillRect/>
          </a:stretch>
        </p:blipFill>
        <p:spPr>
          <a:xfrm>
            <a:off x="2310108" y="1808579"/>
            <a:ext cx="3341427" cy="3619879"/>
          </a:xfrm>
          <a:prstGeom prst="rect">
            <a:avLst/>
          </a:prstGeom>
        </p:spPr>
      </p:pic>
    </p:spTree>
    <p:extLst>
      <p:ext uri="{BB962C8B-B14F-4D97-AF65-F5344CB8AC3E}">
        <p14:creationId xmlns:p14="http://schemas.microsoft.com/office/powerpoint/2010/main" val="265182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D43FB-2FAC-98F0-F195-3229A9807572}"/>
              </a:ext>
            </a:extLst>
          </p:cNvPr>
          <p:cNvSpPr>
            <a:spLocks noGrp="1"/>
          </p:cNvSpPr>
          <p:nvPr>
            <p:ph type="title"/>
          </p:nvPr>
        </p:nvSpPr>
        <p:spPr/>
        <p:txBody>
          <a:bodyPr/>
          <a:lstStyle/>
          <a:p>
            <a:r>
              <a:rPr lang="en-US" dirty="0"/>
              <a:t>Out of State Collections in Pennsylvania</a:t>
            </a:r>
          </a:p>
        </p:txBody>
      </p:sp>
      <p:graphicFrame>
        <p:nvGraphicFramePr>
          <p:cNvPr id="5" name="Table 4">
            <a:extLst>
              <a:ext uri="{FF2B5EF4-FFF2-40B4-BE49-F238E27FC236}">
                <a16:creationId xmlns:a16="http://schemas.microsoft.com/office/drawing/2014/main" id="{C6E5C62C-5B2D-30B3-E4E6-A6AEDC0B2593}"/>
              </a:ext>
            </a:extLst>
          </p:cNvPr>
          <p:cNvGraphicFramePr>
            <a:graphicFrameLocks noGrp="1"/>
          </p:cNvGraphicFramePr>
          <p:nvPr>
            <p:extLst>
              <p:ext uri="{D42A27DB-BD31-4B8C-83A1-F6EECF244321}">
                <p14:modId xmlns:p14="http://schemas.microsoft.com/office/powerpoint/2010/main" val="716060207"/>
              </p:ext>
            </p:extLst>
          </p:nvPr>
        </p:nvGraphicFramePr>
        <p:xfrm>
          <a:off x="1511994" y="2174733"/>
          <a:ext cx="10515472" cy="2324438"/>
        </p:xfrm>
        <a:graphic>
          <a:graphicData uri="http://schemas.openxmlformats.org/drawingml/2006/table">
            <a:tbl>
              <a:tblPr/>
              <a:tblGrid>
                <a:gridCol w="1100456">
                  <a:extLst>
                    <a:ext uri="{9D8B030D-6E8A-4147-A177-3AD203B41FA5}">
                      <a16:colId xmlns:a16="http://schemas.microsoft.com/office/drawing/2014/main" val="83270687"/>
                    </a:ext>
                  </a:extLst>
                </a:gridCol>
                <a:gridCol w="883082">
                  <a:extLst>
                    <a:ext uri="{9D8B030D-6E8A-4147-A177-3AD203B41FA5}">
                      <a16:colId xmlns:a16="http://schemas.microsoft.com/office/drawing/2014/main" val="3645610574"/>
                    </a:ext>
                  </a:extLst>
                </a:gridCol>
                <a:gridCol w="787981">
                  <a:extLst>
                    <a:ext uri="{9D8B030D-6E8A-4147-A177-3AD203B41FA5}">
                      <a16:colId xmlns:a16="http://schemas.microsoft.com/office/drawing/2014/main" val="3237067699"/>
                    </a:ext>
                  </a:extLst>
                </a:gridCol>
                <a:gridCol w="1168386">
                  <a:extLst>
                    <a:ext uri="{9D8B030D-6E8A-4147-A177-3AD203B41FA5}">
                      <a16:colId xmlns:a16="http://schemas.microsoft.com/office/drawing/2014/main" val="2957084364"/>
                    </a:ext>
                  </a:extLst>
                </a:gridCol>
                <a:gridCol w="1073285">
                  <a:extLst>
                    <a:ext uri="{9D8B030D-6E8A-4147-A177-3AD203B41FA5}">
                      <a16:colId xmlns:a16="http://schemas.microsoft.com/office/drawing/2014/main" val="762792498"/>
                    </a:ext>
                  </a:extLst>
                </a:gridCol>
                <a:gridCol w="1127628">
                  <a:extLst>
                    <a:ext uri="{9D8B030D-6E8A-4147-A177-3AD203B41FA5}">
                      <a16:colId xmlns:a16="http://schemas.microsoft.com/office/drawing/2014/main" val="2518137373"/>
                    </a:ext>
                  </a:extLst>
                </a:gridCol>
                <a:gridCol w="1127628">
                  <a:extLst>
                    <a:ext uri="{9D8B030D-6E8A-4147-A177-3AD203B41FA5}">
                      <a16:colId xmlns:a16="http://schemas.microsoft.com/office/drawing/2014/main" val="479696609"/>
                    </a:ext>
                  </a:extLst>
                </a:gridCol>
                <a:gridCol w="1073285">
                  <a:extLst>
                    <a:ext uri="{9D8B030D-6E8A-4147-A177-3AD203B41FA5}">
                      <a16:colId xmlns:a16="http://schemas.microsoft.com/office/drawing/2014/main" val="863515100"/>
                    </a:ext>
                  </a:extLst>
                </a:gridCol>
                <a:gridCol w="1046113">
                  <a:extLst>
                    <a:ext uri="{9D8B030D-6E8A-4147-A177-3AD203B41FA5}">
                      <a16:colId xmlns:a16="http://schemas.microsoft.com/office/drawing/2014/main" val="4190424468"/>
                    </a:ext>
                  </a:extLst>
                </a:gridCol>
                <a:gridCol w="1127628">
                  <a:extLst>
                    <a:ext uri="{9D8B030D-6E8A-4147-A177-3AD203B41FA5}">
                      <a16:colId xmlns:a16="http://schemas.microsoft.com/office/drawing/2014/main" val="3649892757"/>
                    </a:ext>
                  </a:extLst>
                </a:gridCol>
              </a:tblGrid>
              <a:tr h="1394662">
                <a:tc>
                  <a:txBody>
                    <a:bodyPr/>
                    <a:lstStyle/>
                    <a:p>
                      <a:pPr algn="ctr" fontAlgn="b"/>
                      <a:r>
                        <a:rPr lang="en-US" sz="1400" b="1" i="0" u="none" strike="noStrike" dirty="0">
                          <a:solidFill>
                            <a:srgbClr val="000000"/>
                          </a:solidFill>
                          <a:effectLst/>
                          <a:latin typeface="Calibri" panose="020F0502020204030204" pitchFamily="34" charset="0"/>
                        </a:rPr>
                        <a:t>Cases Receiving Final Warning Letter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Active DOR Cases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Closed DOR Cases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Active Vendor Cases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Closed Vendor Cases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Total Liability of All Cases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Total Liability of Cases Referred to Vendor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DOR Collections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Vendor Collections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Total Program Collections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184304"/>
                  </a:ext>
                </a:extLst>
              </a:tr>
              <a:tr h="464888">
                <a:tc>
                  <a:txBody>
                    <a:bodyPr/>
                    <a:lstStyle/>
                    <a:p>
                      <a:pPr algn="r" fontAlgn="b"/>
                      <a:r>
                        <a:rPr lang="en-US" sz="1400" b="0" i="0" u="none" strike="noStrike">
                          <a:solidFill>
                            <a:srgbClr val="000000"/>
                          </a:solidFill>
                          <a:effectLst/>
                          <a:latin typeface="Calibri" panose="020F0502020204030204" pitchFamily="34" charset="0"/>
                        </a:rPr>
                        <a:t>480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91,414,900.00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44,293,541.79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$ 10,803,564.29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9,068,809.51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  19,872,373.80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530858"/>
                  </a:ext>
                </a:extLst>
              </a:tr>
              <a:tr h="464888">
                <a:tc gridSpan="2">
                  <a:txBody>
                    <a:bodyPr/>
                    <a:lstStyle/>
                    <a:p>
                      <a:pPr algn="l" fontAlgn="b"/>
                      <a:r>
                        <a:rPr lang="en-US" sz="1400" b="1" i="0" u="none" strike="noStrike" dirty="0">
                          <a:solidFill>
                            <a:srgbClr val="000000"/>
                          </a:solidFill>
                          <a:effectLst/>
                          <a:latin typeface="Calibri" panose="020F0502020204030204" pitchFamily="34" charset="0"/>
                        </a:rPr>
                        <a:t>As of September 30, 2022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94521975"/>
                  </a:ext>
                </a:extLst>
              </a:tr>
            </a:tbl>
          </a:graphicData>
        </a:graphic>
      </p:graphicFrame>
    </p:spTree>
    <p:extLst>
      <p:ext uri="{BB962C8B-B14F-4D97-AF65-F5344CB8AC3E}">
        <p14:creationId xmlns:p14="http://schemas.microsoft.com/office/powerpoint/2010/main" val="99091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FAAA-8C50-E6C3-A2ED-D5D139ECF4F3}"/>
              </a:ext>
            </a:extLst>
          </p:cNvPr>
          <p:cNvSpPr>
            <a:spLocks noGrp="1"/>
          </p:cNvSpPr>
          <p:nvPr>
            <p:ph type="title"/>
          </p:nvPr>
        </p:nvSpPr>
        <p:spPr>
          <a:xfrm>
            <a:off x="1747940" y="5523781"/>
            <a:ext cx="8696121" cy="1065856"/>
          </a:xfrm>
        </p:spPr>
        <p:txBody>
          <a:bodyPr anchor="ctr">
            <a:normAutofit/>
          </a:bodyPr>
          <a:lstStyle/>
          <a:p>
            <a:r>
              <a:rPr lang="en-US" dirty="0"/>
              <a:t>Questions…</a:t>
            </a:r>
          </a:p>
        </p:txBody>
      </p:sp>
      <p:pic>
        <p:nvPicPr>
          <p:cNvPr id="1026" name="Picture 2">
            <a:extLst>
              <a:ext uri="{FF2B5EF4-FFF2-40B4-BE49-F238E27FC236}">
                <a16:creationId xmlns:a16="http://schemas.microsoft.com/office/drawing/2014/main" id="{438C29AD-D610-2BB8-A239-4F09D4E1936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3220" y="37953"/>
            <a:ext cx="5282295" cy="5282295"/>
          </a:xfrm>
          <a:prstGeom prst="rect">
            <a:avLst/>
          </a:prstGeom>
          <a:solidFill>
            <a:srgbClr val="FFFFFF"/>
          </a:solidFill>
        </p:spPr>
      </p:pic>
    </p:spTree>
    <p:extLst>
      <p:ext uri="{BB962C8B-B14F-4D97-AF65-F5344CB8AC3E}">
        <p14:creationId xmlns:p14="http://schemas.microsoft.com/office/powerpoint/2010/main" val="13749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7ADB1-B088-BD48-CD7F-2CD362AED32C}"/>
              </a:ext>
            </a:extLst>
          </p:cNvPr>
          <p:cNvSpPr>
            <a:spLocks noGrp="1"/>
          </p:cNvSpPr>
          <p:nvPr>
            <p:ph type="title"/>
          </p:nvPr>
        </p:nvSpPr>
        <p:spPr/>
        <p:txBody>
          <a:bodyPr/>
          <a:lstStyle/>
          <a:p>
            <a:r>
              <a:rPr lang="en-US" dirty="0"/>
              <a:t>Maximizing OCAs in Illinois</a:t>
            </a:r>
          </a:p>
        </p:txBody>
      </p:sp>
      <p:pic>
        <p:nvPicPr>
          <p:cNvPr id="5" name="Picture 4">
            <a:extLst>
              <a:ext uri="{FF2B5EF4-FFF2-40B4-BE49-F238E27FC236}">
                <a16:creationId xmlns:a16="http://schemas.microsoft.com/office/drawing/2014/main" id="{4FEDE586-5998-86E2-7238-142121C91E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46151" y="2737321"/>
            <a:ext cx="2138075" cy="2138075"/>
          </a:xfrm>
          <a:prstGeom prst="rect">
            <a:avLst/>
          </a:prstGeom>
        </p:spPr>
      </p:pic>
      <p:pic>
        <p:nvPicPr>
          <p:cNvPr id="12" name="Picture 11" descr="Icon&#10;&#10;Description automatically generated">
            <a:extLst>
              <a:ext uri="{FF2B5EF4-FFF2-40B4-BE49-F238E27FC236}">
                <a16:creationId xmlns:a16="http://schemas.microsoft.com/office/drawing/2014/main" id="{CEFD7191-1DA9-BAC5-4EFC-BD647E4A2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5847" y="2862126"/>
            <a:ext cx="1888466" cy="1888466"/>
          </a:xfrm>
          <a:prstGeom prst="rect">
            <a:avLst/>
          </a:prstGeom>
        </p:spPr>
      </p:pic>
      <p:pic>
        <p:nvPicPr>
          <p:cNvPr id="3" name="Picture 2">
            <a:extLst>
              <a:ext uri="{FF2B5EF4-FFF2-40B4-BE49-F238E27FC236}">
                <a16:creationId xmlns:a16="http://schemas.microsoft.com/office/drawing/2014/main" id="{F08AF98D-6388-A5CF-4091-30BD9D1EDACB}"/>
              </a:ext>
            </a:extLst>
          </p:cNvPr>
          <p:cNvPicPr>
            <a:picLocks noChangeAspect="1"/>
          </p:cNvPicPr>
          <p:nvPr/>
        </p:nvPicPr>
        <p:blipFill>
          <a:blip r:embed="rId5"/>
          <a:srcRect/>
          <a:stretch/>
        </p:blipFill>
        <p:spPr>
          <a:xfrm>
            <a:off x="5006661" y="2287381"/>
            <a:ext cx="3437142" cy="3437142"/>
          </a:xfrm>
          <a:prstGeom prst="rect">
            <a:avLst/>
          </a:prstGeom>
        </p:spPr>
      </p:pic>
    </p:spTree>
    <p:extLst>
      <p:ext uri="{BB962C8B-B14F-4D97-AF65-F5344CB8AC3E}">
        <p14:creationId xmlns:p14="http://schemas.microsoft.com/office/powerpoint/2010/main" val="2146252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6A8D-1C3A-D650-85F6-75602B125195}"/>
              </a:ext>
            </a:extLst>
          </p:cNvPr>
          <p:cNvSpPr>
            <a:spLocks noGrp="1"/>
          </p:cNvSpPr>
          <p:nvPr>
            <p:ph type="title"/>
          </p:nvPr>
        </p:nvSpPr>
        <p:spPr/>
        <p:txBody>
          <a:bodyPr/>
          <a:lstStyle/>
          <a:p>
            <a:r>
              <a:rPr lang="en-US" dirty="0"/>
              <a:t>Contact Information</a:t>
            </a:r>
          </a:p>
        </p:txBody>
      </p:sp>
      <p:sp>
        <p:nvSpPr>
          <p:cNvPr id="4" name="TextBox 3">
            <a:extLst>
              <a:ext uri="{FF2B5EF4-FFF2-40B4-BE49-F238E27FC236}">
                <a16:creationId xmlns:a16="http://schemas.microsoft.com/office/drawing/2014/main" id="{13C40D1A-7208-93B6-B631-485A0E8E6B08}"/>
              </a:ext>
            </a:extLst>
          </p:cNvPr>
          <p:cNvSpPr txBox="1"/>
          <p:nvPr/>
        </p:nvSpPr>
        <p:spPr>
          <a:xfrm>
            <a:off x="5958608" y="2324692"/>
            <a:ext cx="2175443" cy="861774"/>
          </a:xfrm>
          <a:prstGeom prst="rect">
            <a:avLst/>
          </a:prstGeom>
          <a:noFill/>
        </p:spPr>
        <p:txBody>
          <a:bodyPr wrap="square" rtlCol="0">
            <a:spAutoFit/>
          </a:bodyPr>
          <a:lstStyle/>
          <a:p>
            <a:pPr algn="ctr"/>
            <a:r>
              <a:rPr lang="en-US" b="1" dirty="0">
                <a:solidFill>
                  <a:schemeClr val="accent1"/>
                </a:solidFill>
              </a:rPr>
              <a:t>Joseph Milack</a:t>
            </a:r>
          </a:p>
          <a:p>
            <a:pPr algn="ctr"/>
            <a:r>
              <a:rPr lang="en-US" sz="1600" dirty="0">
                <a:solidFill>
                  <a:schemeClr val="tx2"/>
                </a:solidFill>
              </a:rPr>
              <a:t>FAST Client Support</a:t>
            </a:r>
          </a:p>
          <a:p>
            <a:pPr algn="ctr"/>
            <a:r>
              <a:rPr lang="en-US" sz="1600" b="1" dirty="0">
                <a:solidFill>
                  <a:schemeClr val="tx2"/>
                </a:solidFill>
              </a:rPr>
              <a:t>jmilack@gentax.com</a:t>
            </a:r>
          </a:p>
        </p:txBody>
      </p:sp>
      <p:sp>
        <p:nvSpPr>
          <p:cNvPr id="5" name="TextBox 4">
            <a:extLst>
              <a:ext uri="{FF2B5EF4-FFF2-40B4-BE49-F238E27FC236}">
                <a16:creationId xmlns:a16="http://schemas.microsoft.com/office/drawing/2014/main" id="{89BD5A90-35A1-08FF-62B8-B303035790AE}"/>
              </a:ext>
            </a:extLst>
          </p:cNvPr>
          <p:cNvSpPr txBox="1"/>
          <p:nvPr/>
        </p:nvSpPr>
        <p:spPr>
          <a:xfrm>
            <a:off x="2145762" y="2324692"/>
            <a:ext cx="2175443" cy="861774"/>
          </a:xfrm>
          <a:prstGeom prst="rect">
            <a:avLst/>
          </a:prstGeom>
          <a:noFill/>
        </p:spPr>
        <p:txBody>
          <a:bodyPr wrap="square" rtlCol="0">
            <a:spAutoFit/>
          </a:bodyPr>
          <a:lstStyle/>
          <a:p>
            <a:pPr algn="ctr"/>
            <a:r>
              <a:rPr lang="en-US" b="1" dirty="0">
                <a:solidFill>
                  <a:schemeClr val="accent1"/>
                </a:solidFill>
              </a:rPr>
              <a:t>Sarah Meyers</a:t>
            </a:r>
          </a:p>
          <a:p>
            <a:pPr algn="ctr"/>
            <a:r>
              <a:rPr lang="en-US" sz="1600" dirty="0">
                <a:solidFill>
                  <a:schemeClr val="tx2"/>
                </a:solidFill>
              </a:rPr>
              <a:t>FAST Director</a:t>
            </a:r>
          </a:p>
          <a:p>
            <a:pPr algn="ctr"/>
            <a:r>
              <a:rPr lang="en-US" sz="1600" b="1" dirty="0">
                <a:solidFill>
                  <a:schemeClr val="tx2"/>
                </a:solidFill>
              </a:rPr>
              <a:t>smeyers@gentax.com</a:t>
            </a:r>
          </a:p>
        </p:txBody>
      </p:sp>
      <p:sp>
        <p:nvSpPr>
          <p:cNvPr id="6" name="TextBox 5">
            <a:extLst>
              <a:ext uri="{FF2B5EF4-FFF2-40B4-BE49-F238E27FC236}">
                <a16:creationId xmlns:a16="http://schemas.microsoft.com/office/drawing/2014/main" id="{090FF638-9D76-5D02-5ABE-FC1862B22C13}"/>
              </a:ext>
            </a:extLst>
          </p:cNvPr>
          <p:cNvSpPr txBox="1"/>
          <p:nvPr/>
        </p:nvSpPr>
        <p:spPr>
          <a:xfrm>
            <a:off x="1458690" y="4317398"/>
            <a:ext cx="3549588" cy="1107996"/>
          </a:xfrm>
          <a:prstGeom prst="rect">
            <a:avLst/>
          </a:prstGeom>
          <a:noFill/>
        </p:spPr>
        <p:txBody>
          <a:bodyPr wrap="square" rtlCol="0">
            <a:spAutoFit/>
          </a:bodyPr>
          <a:lstStyle/>
          <a:p>
            <a:pPr algn="ctr"/>
            <a:r>
              <a:rPr lang="en-US" b="1" dirty="0">
                <a:solidFill>
                  <a:schemeClr val="accent1"/>
                </a:solidFill>
              </a:rPr>
              <a:t>Brian Smith</a:t>
            </a:r>
          </a:p>
          <a:p>
            <a:pPr algn="ctr"/>
            <a:r>
              <a:rPr lang="en-US" sz="1600" dirty="0">
                <a:solidFill>
                  <a:schemeClr val="tx2"/>
                </a:solidFill>
              </a:rPr>
              <a:t>South Carolina Department of Revenue</a:t>
            </a:r>
          </a:p>
          <a:p>
            <a:pPr algn="ctr"/>
            <a:r>
              <a:rPr lang="en-US" sz="1600" dirty="0">
                <a:solidFill>
                  <a:schemeClr val="tx2"/>
                </a:solidFill>
              </a:rPr>
              <a:t>Collection Administrator</a:t>
            </a:r>
          </a:p>
          <a:p>
            <a:pPr algn="ctr"/>
            <a:r>
              <a:rPr lang="en-US" sz="1600" b="1" dirty="0">
                <a:solidFill>
                  <a:schemeClr val="tx2"/>
                </a:solidFill>
              </a:rPr>
              <a:t>Brian.smith@dor.sc.gov</a:t>
            </a:r>
          </a:p>
        </p:txBody>
      </p:sp>
      <p:sp>
        <p:nvSpPr>
          <p:cNvPr id="7" name="TextBox 6">
            <a:extLst>
              <a:ext uri="{FF2B5EF4-FFF2-40B4-BE49-F238E27FC236}">
                <a16:creationId xmlns:a16="http://schemas.microsoft.com/office/drawing/2014/main" id="{3E7EE66E-7197-BCE3-CFFA-20F4C886974A}"/>
              </a:ext>
            </a:extLst>
          </p:cNvPr>
          <p:cNvSpPr txBox="1"/>
          <p:nvPr/>
        </p:nvSpPr>
        <p:spPr>
          <a:xfrm>
            <a:off x="8821687" y="2321004"/>
            <a:ext cx="3433755" cy="1107996"/>
          </a:xfrm>
          <a:prstGeom prst="rect">
            <a:avLst/>
          </a:prstGeom>
          <a:noFill/>
        </p:spPr>
        <p:txBody>
          <a:bodyPr wrap="square" rtlCol="0">
            <a:spAutoFit/>
          </a:bodyPr>
          <a:lstStyle/>
          <a:p>
            <a:pPr algn="ctr"/>
            <a:r>
              <a:rPr lang="en-US" b="1" dirty="0">
                <a:solidFill>
                  <a:schemeClr val="accent1"/>
                </a:solidFill>
              </a:rPr>
              <a:t>Sara Westly</a:t>
            </a:r>
          </a:p>
          <a:p>
            <a:pPr algn="ctr"/>
            <a:r>
              <a:rPr lang="en-US" sz="1600" dirty="0">
                <a:solidFill>
                  <a:schemeClr val="tx2"/>
                </a:solidFill>
              </a:rPr>
              <a:t>Minnesota Department of Revenue</a:t>
            </a:r>
          </a:p>
          <a:p>
            <a:pPr algn="ctr"/>
            <a:r>
              <a:rPr lang="en-US" sz="1600" dirty="0">
                <a:solidFill>
                  <a:schemeClr val="tx2"/>
                </a:solidFill>
              </a:rPr>
              <a:t>Collection Division Director</a:t>
            </a:r>
          </a:p>
          <a:p>
            <a:pPr algn="ctr"/>
            <a:r>
              <a:rPr lang="en-US" sz="1600" b="1" dirty="0">
                <a:solidFill>
                  <a:schemeClr val="tx2"/>
                </a:solidFill>
              </a:rPr>
              <a:t>Sara.westly@state.mn.us</a:t>
            </a:r>
          </a:p>
        </p:txBody>
      </p:sp>
      <p:sp>
        <p:nvSpPr>
          <p:cNvPr id="8" name="TextBox 7">
            <a:extLst>
              <a:ext uri="{FF2B5EF4-FFF2-40B4-BE49-F238E27FC236}">
                <a16:creationId xmlns:a16="http://schemas.microsoft.com/office/drawing/2014/main" id="{EBB937F9-41F9-295C-8542-629275569341}"/>
              </a:ext>
            </a:extLst>
          </p:cNvPr>
          <p:cNvSpPr txBox="1"/>
          <p:nvPr/>
        </p:nvSpPr>
        <p:spPr>
          <a:xfrm>
            <a:off x="5008278" y="4356973"/>
            <a:ext cx="4076105" cy="1107996"/>
          </a:xfrm>
          <a:prstGeom prst="rect">
            <a:avLst/>
          </a:prstGeom>
          <a:noFill/>
        </p:spPr>
        <p:txBody>
          <a:bodyPr wrap="square" rtlCol="0">
            <a:spAutoFit/>
          </a:bodyPr>
          <a:lstStyle/>
          <a:p>
            <a:pPr algn="ctr"/>
            <a:r>
              <a:rPr lang="en-US" b="1" dirty="0">
                <a:solidFill>
                  <a:schemeClr val="accent1"/>
                </a:solidFill>
              </a:rPr>
              <a:t>Dale Simpson</a:t>
            </a:r>
          </a:p>
          <a:p>
            <a:pPr algn="ctr"/>
            <a:r>
              <a:rPr lang="en-US" sz="1600" dirty="0">
                <a:solidFill>
                  <a:schemeClr val="tx2"/>
                </a:solidFill>
              </a:rPr>
              <a:t>Pennsylvania Department of Revenue</a:t>
            </a:r>
          </a:p>
          <a:p>
            <a:pPr algn="ctr"/>
            <a:r>
              <a:rPr lang="en-US" sz="1600" dirty="0">
                <a:solidFill>
                  <a:schemeClr val="tx2"/>
                </a:solidFill>
              </a:rPr>
              <a:t>Deputy Secretary Compliance and Collections</a:t>
            </a:r>
          </a:p>
          <a:p>
            <a:pPr algn="ctr"/>
            <a:r>
              <a:rPr lang="en-US" sz="1600" b="1" dirty="0">
                <a:solidFill>
                  <a:schemeClr val="tx2"/>
                </a:solidFill>
              </a:rPr>
              <a:t>dsimpson@pa.gov</a:t>
            </a:r>
          </a:p>
        </p:txBody>
      </p:sp>
      <p:sp>
        <p:nvSpPr>
          <p:cNvPr id="9" name="TextBox 8">
            <a:extLst>
              <a:ext uri="{FF2B5EF4-FFF2-40B4-BE49-F238E27FC236}">
                <a16:creationId xmlns:a16="http://schemas.microsoft.com/office/drawing/2014/main" id="{FFFD36DF-30C4-7C5D-525F-56D1BA01E1E9}"/>
              </a:ext>
            </a:extLst>
          </p:cNvPr>
          <p:cNvSpPr txBox="1"/>
          <p:nvPr/>
        </p:nvSpPr>
        <p:spPr>
          <a:xfrm>
            <a:off x="9198430" y="4356973"/>
            <a:ext cx="2930220" cy="1107996"/>
          </a:xfrm>
          <a:prstGeom prst="rect">
            <a:avLst/>
          </a:prstGeom>
          <a:noFill/>
        </p:spPr>
        <p:txBody>
          <a:bodyPr wrap="square" rtlCol="0">
            <a:spAutoFit/>
          </a:bodyPr>
          <a:lstStyle/>
          <a:p>
            <a:pPr algn="ctr"/>
            <a:r>
              <a:rPr lang="en-US" b="1" dirty="0">
                <a:solidFill>
                  <a:schemeClr val="accent1"/>
                </a:solidFill>
              </a:rPr>
              <a:t>Steven Hayes</a:t>
            </a:r>
          </a:p>
          <a:p>
            <a:pPr algn="ctr"/>
            <a:r>
              <a:rPr lang="en-US" sz="1600" dirty="0">
                <a:solidFill>
                  <a:schemeClr val="tx2"/>
                </a:solidFill>
              </a:rPr>
              <a:t>Illinois Department Of Revenue</a:t>
            </a:r>
          </a:p>
          <a:p>
            <a:pPr algn="ctr"/>
            <a:r>
              <a:rPr lang="en-US" sz="1600" dirty="0">
                <a:solidFill>
                  <a:schemeClr val="tx2"/>
                </a:solidFill>
              </a:rPr>
              <a:t>Program Administrator</a:t>
            </a:r>
          </a:p>
          <a:p>
            <a:pPr algn="ctr"/>
            <a:r>
              <a:rPr lang="en-US" sz="1600" b="1" dirty="0">
                <a:solidFill>
                  <a:schemeClr val="tx2"/>
                </a:solidFill>
              </a:rPr>
              <a:t>Steven.hayes@Illinois.gov</a:t>
            </a:r>
          </a:p>
        </p:txBody>
      </p:sp>
    </p:spTree>
    <p:extLst>
      <p:ext uri="{BB962C8B-B14F-4D97-AF65-F5344CB8AC3E}">
        <p14:creationId xmlns:p14="http://schemas.microsoft.com/office/powerpoint/2010/main" val="13524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34E9F-B5A1-EA3E-19BD-A9F8191CCB71}"/>
              </a:ext>
            </a:extLst>
          </p:cNvPr>
          <p:cNvPicPr>
            <a:picLocks/>
          </p:cNvPicPr>
          <p:nvPr>
            <p:custDataLst>
              <p:tags r:id="rId1"/>
            </p:custDataLst>
          </p:nvPr>
        </p:nvPicPr>
        <p:blipFill>
          <a:blip r:embed="rId4"/>
          <a:stretch>
            <a:fillRect/>
          </a:stretch>
        </p:blipFill>
        <p:spPr>
          <a:xfrm>
            <a:off x="190500" y="190500"/>
            <a:ext cx="11811000" cy="6477000"/>
          </a:xfrm>
          <a:prstGeom prst="rect">
            <a:avLst/>
          </a:prstGeom>
        </p:spPr>
      </p:pic>
    </p:spTree>
    <p:extLst>
      <p:ext uri="{BB962C8B-B14F-4D97-AF65-F5344CB8AC3E}">
        <p14:creationId xmlns:p14="http://schemas.microsoft.com/office/powerpoint/2010/main" val="8575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76FECA6-478E-0995-71F1-FF72F37FF5FE}"/>
              </a:ext>
            </a:extLst>
          </p:cNvPr>
          <p:cNvPicPr>
            <a:picLocks noChangeAspect="1"/>
          </p:cNvPicPr>
          <p:nvPr/>
        </p:nvPicPr>
        <p:blipFill>
          <a:blip r:embed="rId3"/>
          <a:srcRect/>
          <a:stretch/>
        </p:blipFill>
        <p:spPr>
          <a:xfrm>
            <a:off x="4900723" y="2278692"/>
            <a:ext cx="3331305" cy="3331305"/>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67495CFF-2BFE-BD99-E384-4FF2B6FA393B}"/>
              </a:ext>
            </a:extLst>
          </p:cNvPr>
          <p:cNvPicPr>
            <a:picLocks noChangeAspect="1"/>
          </p:cNvPicPr>
          <p:nvPr/>
        </p:nvPicPr>
        <p:blipFill>
          <a:blip r:embed="rId4"/>
          <a:stretch>
            <a:fillRect/>
          </a:stretch>
        </p:blipFill>
        <p:spPr>
          <a:xfrm>
            <a:off x="8845853" y="1682958"/>
            <a:ext cx="3164842" cy="3265479"/>
          </a:xfrm>
          <a:prstGeom prst="rect">
            <a:avLst/>
          </a:prstGeom>
        </p:spPr>
      </p:pic>
      <p:pic>
        <p:nvPicPr>
          <p:cNvPr id="23" name="Picture 22" descr="A group of people dancing&#10;&#10;Description automatically generated with low confidence">
            <a:extLst>
              <a:ext uri="{FF2B5EF4-FFF2-40B4-BE49-F238E27FC236}">
                <a16:creationId xmlns:a16="http://schemas.microsoft.com/office/drawing/2014/main" id="{2B1C155D-DBB6-99F6-4FE0-370104E2CEDA}"/>
              </a:ext>
            </a:extLst>
          </p:cNvPr>
          <p:cNvPicPr>
            <a:picLocks noChangeAspect="1"/>
          </p:cNvPicPr>
          <p:nvPr/>
        </p:nvPicPr>
        <p:blipFill>
          <a:blip r:embed="rId5"/>
          <a:stretch>
            <a:fillRect/>
          </a:stretch>
        </p:blipFill>
        <p:spPr>
          <a:xfrm>
            <a:off x="8845853" y="3073608"/>
            <a:ext cx="3331305" cy="2101434"/>
          </a:xfrm>
          <a:prstGeom prst="rect">
            <a:avLst/>
          </a:prstGeom>
        </p:spPr>
      </p:pic>
      <p:pic>
        <p:nvPicPr>
          <p:cNvPr id="24" name="Picture 23" descr="Graphical user interface, application&#10;&#10;Description automatically generated">
            <a:extLst>
              <a:ext uri="{FF2B5EF4-FFF2-40B4-BE49-F238E27FC236}">
                <a16:creationId xmlns:a16="http://schemas.microsoft.com/office/drawing/2014/main" id="{75A150C2-8883-85F0-E95A-7B6F803FE6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6326" y="2278692"/>
            <a:ext cx="2987036" cy="2987036"/>
          </a:xfrm>
          <a:prstGeom prst="rect">
            <a:avLst/>
          </a:prstGeom>
        </p:spPr>
      </p:pic>
      <p:sp>
        <p:nvSpPr>
          <p:cNvPr id="25" name="Title 1">
            <a:extLst>
              <a:ext uri="{FF2B5EF4-FFF2-40B4-BE49-F238E27FC236}">
                <a16:creationId xmlns:a16="http://schemas.microsoft.com/office/drawing/2014/main" id="{313679FF-2FB2-7E5B-500B-C3B4A79D00F3}"/>
              </a:ext>
            </a:extLst>
          </p:cNvPr>
          <p:cNvSpPr>
            <a:spLocks noGrp="1"/>
          </p:cNvSpPr>
          <p:nvPr>
            <p:ph type="title"/>
          </p:nvPr>
        </p:nvSpPr>
        <p:spPr>
          <a:xfrm>
            <a:off x="1653435" y="136525"/>
            <a:ext cx="10232591" cy="914400"/>
          </a:xfrm>
        </p:spPr>
        <p:txBody>
          <a:bodyPr/>
          <a:lstStyle/>
          <a:p>
            <a:r>
              <a:rPr lang="en-US" dirty="0"/>
              <a:t>Trends in Collections</a:t>
            </a:r>
          </a:p>
        </p:txBody>
      </p:sp>
    </p:spTree>
    <p:extLst>
      <p:ext uri="{BB962C8B-B14F-4D97-AF65-F5344CB8AC3E}">
        <p14:creationId xmlns:p14="http://schemas.microsoft.com/office/powerpoint/2010/main" val="312201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FD43-7167-7817-2A63-804A08C01907}"/>
              </a:ext>
            </a:extLst>
          </p:cNvPr>
          <p:cNvSpPr>
            <a:spLocks noGrp="1"/>
          </p:cNvSpPr>
          <p:nvPr>
            <p:ph type="title"/>
          </p:nvPr>
        </p:nvSpPr>
        <p:spPr/>
        <p:txBody>
          <a:bodyPr>
            <a:normAutofit/>
          </a:bodyPr>
          <a:lstStyle/>
          <a:p>
            <a:r>
              <a:rPr lang="en-US"/>
              <a:t>Introductions: </a:t>
            </a:r>
            <a:r>
              <a:rPr lang="en-US" b="0"/>
              <a:t>Collections Breakout</a:t>
            </a:r>
            <a:endParaRPr lang="en-US"/>
          </a:p>
        </p:txBody>
      </p:sp>
      <p:grpSp>
        <p:nvGrpSpPr>
          <p:cNvPr id="4" name="Group 3">
            <a:extLst>
              <a:ext uri="{FF2B5EF4-FFF2-40B4-BE49-F238E27FC236}">
                <a16:creationId xmlns:a16="http://schemas.microsoft.com/office/drawing/2014/main" id="{3FBC0482-3E74-FD07-A71B-E56A8B061FDB}"/>
              </a:ext>
            </a:extLst>
          </p:cNvPr>
          <p:cNvGrpSpPr/>
          <p:nvPr/>
        </p:nvGrpSpPr>
        <p:grpSpPr>
          <a:xfrm>
            <a:off x="2778103" y="1517394"/>
            <a:ext cx="7830161" cy="2347140"/>
            <a:chOff x="2778103" y="1517394"/>
            <a:chExt cx="7830161" cy="2347140"/>
          </a:xfrm>
        </p:grpSpPr>
        <p:sp>
          <p:nvSpPr>
            <p:cNvPr id="15" name="TextBox 14">
              <a:extLst>
                <a:ext uri="{FF2B5EF4-FFF2-40B4-BE49-F238E27FC236}">
                  <a16:creationId xmlns:a16="http://schemas.microsoft.com/office/drawing/2014/main" id="{BF2F6420-4099-16F7-0496-E3E7850AC97D}"/>
                </a:ext>
              </a:extLst>
            </p:cNvPr>
            <p:cNvSpPr txBox="1"/>
            <p:nvPr/>
          </p:nvSpPr>
          <p:spPr>
            <a:xfrm>
              <a:off x="2778103" y="3495202"/>
              <a:ext cx="2175443" cy="369332"/>
            </a:xfrm>
            <a:prstGeom prst="rect">
              <a:avLst/>
            </a:prstGeom>
            <a:noFill/>
          </p:spPr>
          <p:txBody>
            <a:bodyPr wrap="square" rtlCol="0">
              <a:spAutoFit/>
            </a:bodyPr>
            <a:lstStyle/>
            <a:p>
              <a:pPr algn="ctr"/>
              <a:r>
                <a:rPr lang="en-US" b="1">
                  <a:solidFill>
                    <a:schemeClr val="accent4"/>
                  </a:solidFill>
                </a:rPr>
                <a:t>Joe</a:t>
              </a:r>
              <a:r>
                <a:rPr lang="en-US" sz="1800">
                  <a:solidFill>
                    <a:srgbClr val="757171"/>
                  </a:solidFill>
                  <a:effectLst/>
                  <a:latin typeface="Calibri" panose="020F0502020204030204" pitchFamily="34" charset="0"/>
                  <a:ea typeface="Calibri" panose="020F0502020204030204" pitchFamily="34" charset="0"/>
                </a:rPr>
                <a:t> </a:t>
              </a:r>
              <a:r>
                <a:rPr lang="en-US" b="1">
                  <a:solidFill>
                    <a:schemeClr val="accent4"/>
                  </a:solidFill>
                </a:rPr>
                <a:t>Milack</a:t>
              </a:r>
            </a:p>
          </p:txBody>
        </p:sp>
        <p:sp>
          <p:nvSpPr>
            <p:cNvPr id="23" name="TextBox 22">
              <a:extLst>
                <a:ext uri="{FF2B5EF4-FFF2-40B4-BE49-F238E27FC236}">
                  <a16:creationId xmlns:a16="http://schemas.microsoft.com/office/drawing/2014/main" id="{8AB2E3E6-D045-C0FB-CB23-E835F0F7A48E}"/>
                </a:ext>
              </a:extLst>
            </p:cNvPr>
            <p:cNvSpPr txBox="1"/>
            <p:nvPr/>
          </p:nvSpPr>
          <p:spPr>
            <a:xfrm>
              <a:off x="5605462" y="3495202"/>
              <a:ext cx="2175443" cy="369332"/>
            </a:xfrm>
            <a:prstGeom prst="rect">
              <a:avLst/>
            </a:prstGeom>
            <a:noFill/>
          </p:spPr>
          <p:txBody>
            <a:bodyPr wrap="square" rtlCol="0">
              <a:spAutoFit/>
            </a:bodyPr>
            <a:lstStyle/>
            <a:p>
              <a:pPr algn="ctr"/>
              <a:r>
                <a:rPr lang="en-US" b="1">
                  <a:solidFill>
                    <a:schemeClr val="accent4"/>
                  </a:solidFill>
                </a:rPr>
                <a:t>Sarah Meyers</a:t>
              </a:r>
            </a:p>
          </p:txBody>
        </p:sp>
        <p:sp>
          <p:nvSpPr>
            <p:cNvPr id="25" name="TextBox 24">
              <a:extLst>
                <a:ext uri="{FF2B5EF4-FFF2-40B4-BE49-F238E27FC236}">
                  <a16:creationId xmlns:a16="http://schemas.microsoft.com/office/drawing/2014/main" id="{4644DB72-A5DC-0B9B-65B4-28B98D71C547}"/>
                </a:ext>
              </a:extLst>
            </p:cNvPr>
            <p:cNvSpPr txBox="1"/>
            <p:nvPr/>
          </p:nvSpPr>
          <p:spPr>
            <a:xfrm>
              <a:off x="8432821" y="3429001"/>
              <a:ext cx="2175443" cy="369332"/>
            </a:xfrm>
            <a:prstGeom prst="rect">
              <a:avLst/>
            </a:prstGeom>
            <a:noFill/>
          </p:spPr>
          <p:txBody>
            <a:bodyPr wrap="square" rtlCol="0">
              <a:spAutoFit/>
            </a:bodyPr>
            <a:lstStyle/>
            <a:p>
              <a:pPr algn="ctr"/>
              <a:r>
                <a:rPr lang="en-US" b="1">
                  <a:solidFill>
                    <a:schemeClr val="accent4"/>
                  </a:solidFill>
                </a:rPr>
                <a:t>Sara Westly</a:t>
              </a:r>
            </a:p>
          </p:txBody>
        </p:sp>
        <p:pic>
          <p:nvPicPr>
            <p:cNvPr id="26" name="Picture 25">
              <a:extLst>
                <a:ext uri="{FF2B5EF4-FFF2-40B4-BE49-F238E27FC236}">
                  <a16:creationId xmlns:a16="http://schemas.microsoft.com/office/drawing/2014/main" id="{49BE1DA9-E36B-11FA-4834-84BA180D2E7A}"/>
                </a:ext>
              </a:extLst>
            </p:cNvPr>
            <p:cNvPicPr>
              <a:picLocks noChangeAspect="1"/>
            </p:cNvPicPr>
            <p:nvPr/>
          </p:nvPicPr>
          <p:blipFill>
            <a:blip r:embed="rId3"/>
            <a:srcRect t="4571" b="4571"/>
            <a:stretch/>
          </p:blipFill>
          <p:spPr>
            <a:xfrm>
              <a:off x="2932639" y="1518154"/>
              <a:ext cx="1866373" cy="1846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8" name="Picture 27">
              <a:extLst>
                <a:ext uri="{FF2B5EF4-FFF2-40B4-BE49-F238E27FC236}">
                  <a16:creationId xmlns:a16="http://schemas.microsoft.com/office/drawing/2014/main" id="{720663B9-F67D-8535-B1AA-7976558CB71A}"/>
                </a:ext>
              </a:extLst>
            </p:cNvPr>
            <p:cNvPicPr>
              <a:picLocks noChangeAspect="1"/>
            </p:cNvPicPr>
            <p:nvPr/>
          </p:nvPicPr>
          <p:blipFill>
            <a:blip r:embed="rId4"/>
            <a:srcRect t="5259" b="5259"/>
            <a:stretch/>
          </p:blipFill>
          <p:spPr>
            <a:xfrm>
              <a:off x="8433313" y="1517394"/>
              <a:ext cx="1866373" cy="1846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pic>
        <p:nvPicPr>
          <p:cNvPr id="7" name="Content Placeholder 6">
            <a:extLst>
              <a:ext uri="{FF2B5EF4-FFF2-40B4-BE49-F238E27FC236}">
                <a16:creationId xmlns:a16="http://schemas.microsoft.com/office/drawing/2014/main" id="{836B53FB-CC2F-A248-3825-F10D10205EBC}"/>
              </a:ext>
            </a:extLst>
          </p:cNvPr>
          <p:cNvPicPr>
            <a:picLocks noGrp="1" noChangeAspect="1"/>
          </p:cNvPicPr>
          <p:nvPr>
            <p:ph idx="1"/>
          </p:nvPr>
        </p:nvPicPr>
        <p:blipFill>
          <a:blip r:embed="rId5"/>
          <a:srcRect t="527" b="527"/>
          <a:stretch/>
        </p:blipFill>
        <p:spPr>
          <a:xfrm>
            <a:off x="5650169" y="1518154"/>
            <a:ext cx="1931988" cy="191160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nvGrpSpPr>
          <p:cNvPr id="3" name="Group 2">
            <a:extLst>
              <a:ext uri="{FF2B5EF4-FFF2-40B4-BE49-F238E27FC236}">
                <a16:creationId xmlns:a16="http://schemas.microsoft.com/office/drawing/2014/main" id="{2D02FBC1-23AD-334E-D53F-991448BCC7A8}"/>
              </a:ext>
            </a:extLst>
          </p:cNvPr>
          <p:cNvGrpSpPr/>
          <p:nvPr/>
        </p:nvGrpSpPr>
        <p:grpSpPr>
          <a:xfrm>
            <a:off x="2778103" y="4133821"/>
            <a:ext cx="7830161" cy="2347140"/>
            <a:chOff x="2778103" y="4133821"/>
            <a:chExt cx="7830161" cy="2347140"/>
          </a:xfrm>
        </p:grpSpPr>
        <p:sp>
          <p:nvSpPr>
            <p:cNvPr id="10" name="TextBox 9">
              <a:extLst>
                <a:ext uri="{FF2B5EF4-FFF2-40B4-BE49-F238E27FC236}">
                  <a16:creationId xmlns:a16="http://schemas.microsoft.com/office/drawing/2014/main" id="{264B2E7F-C79F-D33C-B34D-B536518C5D11}"/>
                </a:ext>
              </a:extLst>
            </p:cNvPr>
            <p:cNvSpPr txBox="1"/>
            <p:nvPr/>
          </p:nvSpPr>
          <p:spPr>
            <a:xfrm>
              <a:off x="2778103" y="6111629"/>
              <a:ext cx="2175443" cy="369332"/>
            </a:xfrm>
            <a:prstGeom prst="rect">
              <a:avLst/>
            </a:prstGeom>
            <a:noFill/>
          </p:spPr>
          <p:txBody>
            <a:bodyPr wrap="square" rtlCol="0">
              <a:spAutoFit/>
            </a:bodyPr>
            <a:lstStyle/>
            <a:p>
              <a:pPr algn="ctr"/>
              <a:r>
                <a:rPr lang="en-US" b="1">
                  <a:solidFill>
                    <a:schemeClr val="accent4"/>
                  </a:solidFill>
                </a:rPr>
                <a:t>Brian Smith</a:t>
              </a:r>
            </a:p>
          </p:txBody>
        </p:sp>
        <p:sp>
          <p:nvSpPr>
            <p:cNvPr id="11" name="TextBox 10">
              <a:extLst>
                <a:ext uri="{FF2B5EF4-FFF2-40B4-BE49-F238E27FC236}">
                  <a16:creationId xmlns:a16="http://schemas.microsoft.com/office/drawing/2014/main" id="{4B0275C3-5923-E42A-DE14-D8685236C5BF}"/>
                </a:ext>
              </a:extLst>
            </p:cNvPr>
            <p:cNvSpPr txBox="1"/>
            <p:nvPr/>
          </p:nvSpPr>
          <p:spPr>
            <a:xfrm>
              <a:off x="5605462" y="6111629"/>
              <a:ext cx="2175443" cy="369332"/>
            </a:xfrm>
            <a:prstGeom prst="rect">
              <a:avLst/>
            </a:prstGeom>
            <a:noFill/>
          </p:spPr>
          <p:txBody>
            <a:bodyPr wrap="square" rtlCol="0">
              <a:spAutoFit/>
            </a:bodyPr>
            <a:lstStyle/>
            <a:p>
              <a:pPr algn="ctr"/>
              <a:r>
                <a:rPr lang="en-US" b="1">
                  <a:solidFill>
                    <a:schemeClr val="accent4"/>
                  </a:solidFill>
                </a:rPr>
                <a:t>Steven Hayes</a:t>
              </a:r>
            </a:p>
          </p:txBody>
        </p:sp>
        <p:sp>
          <p:nvSpPr>
            <p:cNvPr id="12" name="TextBox 11">
              <a:extLst>
                <a:ext uri="{FF2B5EF4-FFF2-40B4-BE49-F238E27FC236}">
                  <a16:creationId xmlns:a16="http://schemas.microsoft.com/office/drawing/2014/main" id="{6A3CC1F2-725A-01CA-2C99-71889A0EFB77}"/>
                </a:ext>
              </a:extLst>
            </p:cNvPr>
            <p:cNvSpPr txBox="1"/>
            <p:nvPr/>
          </p:nvSpPr>
          <p:spPr>
            <a:xfrm>
              <a:off x="8432821" y="6045428"/>
              <a:ext cx="2175443" cy="369332"/>
            </a:xfrm>
            <a:prstGeom prst="rect">
              <a:avLst/>
            </a:prstGeom>
            <a:noFill/>
          </p:spPr>
          <p:txBody>
            <a:bodyPr wrap="square" rtlCol="0">
              <a:spAutoFit/>
            </a:bodyPr>
            <a:lstStyle/>
            <a:p>
              <a:pPr algn="ctr"/>
              <a:r>
                <a:rPr lang="en-US" b="1">
                  <a:solidFill>
                    <a:schemeClr val="accent4"/>
                  </a:solidFill>
                </a:rPr>
                <a:t>Dale Simpson</a:t>
              </a:r>
            </a:p>
          </p:txBody>
        </p:sp>
        <p:pic>
          <p:nvPicPr>
            <p:cNvPr id="13" name="Picture 12">
              <a:extLst>
                <a:ext uri="{FF2B5EF4-FFF2-40B4-BE49-F238E27FC236}">
                  <a16:creationId xmlns:a16="http://schemas.microsoft.com/office/drawing/2014/main" id="{5E47916E-AEBD-F752-D584-62356C5C60BB}"/>
                </a:ext>
              </a:extLst>
            </p:cNvPr>
            <p:cNvPicPr>
              <a:picLocks noChangeAspect="1"/>
            </p:cNvPicPr>
            <p:nvPr/>
          </p:nvPicPr>
          <p:blipFill>
            <a:blip r:embed="rId6"/>
            <a:srcRect t="527" b="527"/>
            <a:stretch/>
          </p:blipFill>
          <p:spPr>
            <a:xfrm>
              <a:off x="2932639" y="4134581"/>
              <a:ext cx="1866373" cy="1846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4" name="Picture 13">
              <a:extLst>
                <a:ext uri="{FF2B5EF4-FFF2-40B4-BE49-F238E27FC236}">
                  <a16:creationId xmlns:a16="http://schemas.microsoft.com/office/drawing/2014/main" id="{36D9711B-63B4-965A-782C-DF494A3EC28F}"/>
                </a:ext>
              </a:extLst>
            </p:cNvPr>
            <p:cNvPicPr>
              <a:picLocks noChangeAspect="1"/>
            </p:cNvPicPr>
            <p:nvPr/>
          </p:nvPicPr>
          <p:blipFill rotWithShape="1">
            <a:blip r:embed="rId7"/>
            <a:srcRect l="17201" t="10217" r="11748" b="33543"/>
            <a:stretch/>
          </p:blipFill>
          <p:spPr>
            <a:xfrm>
              <a:off x="8433313" y="4133821"/>
              <a:ext cx="1866373" cy="184669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pic>
        <p:nvPicPr>
          <p:cNvPr id="16" name="Content Placeholder 6">
            <a:extLst>
              <a:ext uri="{FF2B5EF4-FFF2-40B4-BE49-F238E27FC236}">
                <a16:creationId xmlns:a16="http://schemas.microsoft.com/office/drawing/2014/main" id="{74B0103D-D240-51D3-D3D3-715110396C3F}"/>
              </a:ext>
            </a:extLst>
          </p:cNvPr>
          <p:cNvPicPr>
            <a:picLocks noChangeAspect="1"/>
          </p:cNvPicPr>
          <p:nvPr/>
        </p:nvPicPr>
        <p:blipFill>
          <a:blip r:embed="rId8"/>
          <a:srcRect t="11488" b="11488"/>
          <a:stretch/>
        </p:blipFill>
        <p:spPr>
          <a:xfrm>
            <a:off x="5650169" y="4134581"/>
            <a:ext cx="1931988" cy="191160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1167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A352-5135-FC59-EFB7-E943DEBEE79A}"/>
              </a:ext>
            </a:extLst>
          </p:cNvPr>
          <p:cNvSpPr>
            <a:spLocks noGrp="1"/>
          </p:cNvSpPr>
          <p:nvPr>
            <p:ph type="title"/>
          </p:nvPr>
        </p:nvSpPr>
        <p:spPr>
          <a:xfrm>
            <a:off x="1653435" y="136525"/>
            <a:ext cx="10232591" cy="914400"/>
          </a:xfrm>
        </p:spPr>
        <p:txBody>
          <a:bodyPr anchor="t">
            <a:normAutofit/>
          </a:bodyPr>
          <a:lstStyle/>
          <a:p>
            <a:r>
              <a:rPr lang="en-US" dirty="0"/>
              <a:t>Equitable Collections in Minnesota</a:t>
            </a:r>
          </a:p>
        </p:txBody>
      </p:sp>
      <p:pic>
        <p:nvPicPr>
          <p:cNvPr id="3" name="Picture 2">
            <a:extLst>
              <a:ext uri="{FF2B5EF4-FFF2-40B4-BE49-F238E27FC236}">
                <a16:creationId xmlns:a16="http://schemas.microsoft.com/office/drawing/2014/main" id="{19019F61-8F65-CFDF-1957-AAF0E26491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72980" y="2066652"/>
            <a:ext cx="2724696" cy="2724696"/>
          </a:xfrm>
          <a:prstGeom prst="rect">
            <a:avLst/>
          </a:prstGeom>
        </p:spPr>
      </p:pic>
      <p:pic>
        <p:nvPicPr>
          <p:cNvPr id="6" name="Picture 5">
            <a:extLst>
              <a:ext uri="{FF2B5EF4-FFF2-40B4-BE49-F238E27FC236}">
                <a16:creationId xmlns:a16="http://schemas.microsoft.com/office/drawing/2014/main" id="{E593BE69-747F-48CD-B6F5-69F7A299A8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88350" y="2798289"/>
            <a:ext cx="1631929" cy="1631929"/>
          </a:xfrm>
          <a:prstGeom prst="rect">
            <a:avLst/>
          </a:prstGeom>
        </p:spPr>
      </p:pic>
      <p:pic>
        <p:nvPicPr>
          <p:cNvPr id="7" name="Picture 6">
            <a:extLst>
              <a:ext uri="{FF2B5EF4-FFF2-40B4-BE49-F238E27FC236}">
                <a16:creationId xmlns:a16="http://schemas.microsoft.com/office/drawing/2014/main" id="{9C733AF0-8546-86A0-2A71-158611EDD5EB}"/>
              </a:ext>
            </a:extLst>
          </p:cNvPr>
          <p:cNvPicPr>
            <a:picLocks noChangeAspect="1"/>
          </p:cNvPicPr>
          <p:nvPr/>
        </p:nvPicPr>
        <p:blipFill>
          <a:blip r:embed="rId5"/>
          <a:srcRect/>
          <a:stretch/>
        </p:blipFill>
        <p:spPr>
          <a:xfrm>
            <a:off x="1564558" y="2251906"/>
            <a:ext cx="4128522" cy="2359152"/>
          </a:xfrm>
          <a:prstGeom prst="rect">
            <a:avLst/>
          </a:prstGeom>
        </p:spPr>
      </p:pic>
    </p:spTree>
    <p:extLst>
      <p:ext uri="{BB962C8B-B14F-4D97-AF65-F5344CB8AC3E}">
        <p14:creationId xmlns:p14="http://schemas.microsoft.com/office/powerpoint/2010/main" val="1057825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EFF4-914C-4D0D-99CB-CE161AC22F02}"/>
              </a:ext>
            </a:extLst>
          </p:cNvPr>
          <p:cNvSpPr>
            <a:spLocks noGrp="1"/>
          </p:cNvSpPr>
          <p:nvPr>
            <p:ph type="title"/>
          </p:nvPr>
        </p:nvSpPr>
        <p:spPr/>
        <p:txBody>
          <a:bodyPr/>
          <a:lstStyle/>
          <a:p>
            <a:r>
              <a:rPr lang="en-US" dirty="0"/>
              <a:t>Our Response to COVID-19</a:t>
            </a:r>
          </a:p>
        </p:txBody>
      </p:sp>
      <p:sp>
        <p:nvSpPr>
          <p:cNvPr id="3" name="Content Placeholder 2">
            <a:extLst>
              <a:ext uri="{FF2B5EF4-FFF2-40B4-BE49-F238E27FC236}">
                <a16:creationId xmlns:a16="http://schemas.microsoft.com/office/drawing/2014/main" id="{ED772AD0-278D-460C-A097-22285436ABD1}"/>
              </a:ext>
            </a:extLst>
          </p:cNvPr>
          <p:cNvSpPr>
            <a:spLocks noGrp="1"/>
          </p:cNvSpPr>
          <p:nvPr>
            <p:ph idx="1"/>
          </p:nvPr>
        </p:nvSpPr>
        <p:spPr>
          <a:xfrm>
            <a:off x="595439" y="1610517"/>
            <a:ext cx="10515600" cy="4351338"/>
          </a:xfrm>
        </p:spPr>
        <p:txBody>
          <a:bodyPr>
            <a:normAutofit/>
          </a:bodyPr>
          <a:lstStyle/>
          <a:p>
            <a:pPr marL="0" indent="0">
              <a:buNone/>
            </a:pPr>
            <a:r>
              <a:rPr lang="en-US" sz="2400" dirty="0"/>
              <a:t>We stopped:</a:t>
            </a:r>
          </a:p>
          <a:p>
            <a:r>
              <a:rPr lang="en-US" sz="2400" dirty="0"/>
              <a:t>Issuing levies and subpoenas</a:t>
            </a:r>
          </a:p>
          <a:p>
            <a:r>
              <a:rPr lang="en-US" sz="2400" dirty="0"/>
              <a:t>Revoking professional license revocations</a:t>
            </a:r>
          </a:p>
          <a:p>
            <a:r>
              <a:rPr lang="en-US" sz="2400" dirty="0"/>
              <a:t>Revoking sales tax permits</a:t>
            </a:r>
          </a:p>
          <a:p>
            <a:r>
              <a:rPr lang="en-US" sz="2400" dirty="0"/>
              <a:t>Completing field work and walk-ins</a:t>
            </a:r>
          </a:p>
        </p:txBody>
      </p:sp>
      <p:sp>
        <p:nvSpPr>
          <p:cNvPr id="4" name="Date Placeholder 3">
            <a:extLst>
              <a:ext uri="{FF2B5EF4-FFF2-40B4-BE49-F238E27FC236}">
                <a16:creationId xmlns:a16="http://schemas.microsoft.com/office/drawing/2014/main" id="{59033922-D690-4C24-8BDE-326B67436B33}"/>
              </a:ext>
            </a:extLst>
          </p:cNvPr>
          <p:cNvSpPr>
            <a:spLocks noGrp="1"/>
          </p:cNvSpPr>
          <p:nvPr>
            <p:ph type="dt" sz="half" idx="10"/>
          </p:nvPr>
        </p:nvSpPr>
        <p:spPr bwMode="black">
          <a:xfrm>
            <a:off x="838200" y="6356350"/>
            <a:ext cx="135859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4D5D47-1752-4D84-8BFB-C2F71A34C932}" type="datetime1">
              <a:rPr lang="en-US" smtClean="0"/>
              <a:pPr/>
              <a:t>10/31/2022</a:t>
            </a:fld>
            <a:endParaRPr lang="en-US" dirty="0"/>
          </a:p>
        </p:txBody>
      </p:sp>
      <p:sp>
        <p:nvSpPr>
          <p:cNvPr id="5" name="Footer Placeholder 4">
            <a:extLst>
              <a:ext uri="{FF2B5EF4-FFF2-40B4-BE49-F238E27FC236}">
                <a16:creationId xmlns:a16="http://schemas.microsoft.com/office/drawing/2014/main" id="{6572DC93-EC1B-4599-AE64-A8AF80FDDAA9}"/>
              </a:ext>
            </a:extLst>
          </p:cNvPr>
          <p:cNvSpPr>
            <a:spLocks noGrp="1"/>
          </p:cNvSpPr>
          <p:nvPr>
            <p:ph type="ftr" sz="quarter" idx="3"/>
          </p:nvPr>
        </p:nvSpPr>
        <p:spPr bwMode="black">
          <a:xfrm>
            <a:off x="3302177" y="6356349"/>
            <a:ext cx="5587647"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Working together to fund Minnesota’s future </a:t>
            </a:r>
            <a:r>
              <a:rPr lang="en-US">
                <a:solidFill>
                  <a:schemeClr val="accent1"/>
                </a:solidFill>
              </a:rPr>
              <a:t>|</a:t>
            </a:r>
            <a:r>
              <a:rPr lang="en-US"/>
              <a:t> www.revenue.state.mn.us</a:t>
            </a:r>
            <a:endParaRPr lang="en-US" dirty="0"/>
          </a:p>
        </p:txBody>
      </p:sp>
      <p:sp>
        <p:nvSpPr>
          <p:cNvPr id="6" name="Slide Number Placeholder 5">
            <a:extLst>
              <a:ext uri="{FF2B5EF4-FFF2-40B4-BE49-F238E27FC236}">
                <a16:creationId xmlns:a16="http://schemas.microsoft.com/office/drawing/2014/main" id="{D46FDAA5-6689-4D4C-8909-03B6096C390E}"/>
              </a:ext>
            </a:extLst>
          </p:cNvPr>
          <p:cNvSpPr>
            <a:spLocks noGrp="1"/>
          </p:cNvSpPr>
          <p:nvPr>
            <p:ph type="sldNum" sz="quarter" idx="12"/>
          </p:nvPr>
        </p:nvSpPr>
        <p:spPr bwMode="black">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411437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Dollars Collected and Debts Closed</a:t>
            </a:r>
          </a:p>
        </p:txBody>
      </p:sp>
      <p:graphicFrame>
        <p:nvGraphicFramePr>
          <p:cNvPr id="2" name="Table 2">
            <a:extLst>
              <a:ext uri="{FF2B5EF4-FFF2-40B4-BE49-F238E27FC236}">
                <a16:creationId xmlns:a16="http://schemas.microsoft.com/office/drawing/2014/main" id="{96BAC497-9F99-4ECB-9D95-FD1ED4788DBB}"/>
              </a:ext>
            </a:extLst>
          </p:cNvPr>
          <p:cNvGraphicFramePr>
            <a:graphicFrameLocks noGrp="1"/>
          </p:cNvGraphicFramePr>
          <p:nvPr>
            <p:ph idx="1"/>
          </p:nvPr>
        </p:nvGraphicFramePr>
        <p:xfrm>
          <a:off x="1968267" y="2331720"/>
          <a:ext cx="8255466" cy="2194560"/>
        </p:xfrm>
        <a:graphic>
          <a:graphicData uri="http://schemas.openxmlformats.org/drawingml/2006/table">
            <a:tbl>
              <a:tblPr firstRow="1" bandRow="1">
                <a:tableStyleId>{5C22544A-7EE6-4342-B048-85BDC9FD1C3A}</a:tableStyleId>
              </a:tblPr>
              <a:tblGrid>
                <a:gridCol w="940266">
                  <a:extLst>
                    <a:ext uri="{9D8B030D-6E8A-4147-A177-3AD203B41FA5}">
                      <a16:colId xmlns:a16="http://schemas.microsoft.com/office/drawing/2014/main" val="3125536547"/>
                    </a:ext>
                  </a:extLst>
                </a:gridCol>
                <a:gridCol w="3657600">
                  <a:extLst>
                    <a:ext uri="{9D8B030D-6E8A-4147-A177-3AD203B41FA5}">
                      <a16:colId xmlns:a16="http://schemas.microsoft.com/office/drawing/2014/main" val="2288835877"/>
                    </a:ext>
                  </a:extLst>
                </a:gridCol>
                <a:gridCol w="3657600">
                  <a:extLst>
                    <a:ext uri="{9D8B030D-6E8A-4147-A177-3AD203B41FA5}">
                      <a16:colId xmlns:a16="http://schemas.microsoft.com/office/drawing/2014/main" val="267249333"/>
                    </a:ext>
                  </a:extLst>
                </a:gridCol>
              </a:tblGrid>
              <a:tr h="370840">
                <a:tc>
                  <a:txBody>
                    <a:bodyPr/>
                    <a:lstStyle/>
                    <a:p>
                      <a:r>
                        <a:rPr lang="en-US" sz="2400" dirty="0"/>
                        <a:t>Year</a:t>
                      </a:r>
                    </a:p>
                  </a:txBody>
                  <a:tcPr/>
                </a:tc>
                <a:tc>
                  <a:txBody>
                    <a:bodyPr/>
                    <a:lstStyle/>
                    <a:p>
                      <a:r>
                        <a:rPr lang="en-US" sz="2400" dirty="0"/>
                        <a:t>Dollars Collected from Billing and Collections</a:t>
                      </a:r>
                    </a:p>
                  </a:txBody>
                  <a:tcPr/>
                </a:tc>
                <a:tc>
                  <a:txBody>
                    <a:bodyPr/>
                    <a:lstStyle/>
                    <a:p>
                      <a:r>
                        <a:rPr lang="en-US" sz="2400" dirty="0"/>
                        <a:t>Debts Closed</a:t>
                      </a:r>
                    </a:p>
                  </a:txBody>
                  <a:tcPr/>
                </a:tc>
                <a:extLst>
                  <a:ext uri="{0D108BD9-81ED-4DB2-BD59-A6C34878D82A}">
                    <a16:rowId xmlns:a16="http://schemas.microsoft.com/office/drawing/2014/main" val="2694709492"/>
                  </a:ext>
                </a:extLst>
              </a:tr>
              <a:tr h="370840">
                <a:tc>
                  <a:txBody>
                    <a:bodyPr/>
                    <a:lstStyle/>
                    <a:p>
                      <a:r>
                        <a:rPr lang="en-US" sz="2400" dirty="0"/>
                        <a:t>2019</a:t>
                      </a:r>
                    </a:p>
                  </a:txBody>
                  <a:tcPr/>
                </a:tc>
                <a:tc>
                  <a:txBody>
                    <a:bodyPr/>
                    <a:lstStyle/>
                    <a:p>
                      <a:pPr algn="r"/>
                      <a:r>
                        <a:rPr lang="en-US" sz="2400" dirty="0"/>
                        <a:t>$369,770,102.01</a:t>
                      </a:r>
                    </a:p>
                  </a:txBody>
                  <a:tcPr/>
                </a:tc>
                <a:tc>
                  <a:txBody>
                    <a:bodyPr/>
                    <a:lstStyle/>
                    <a:p>
                      <a:pPr algn="r"/>
                      <a:r>
                        <a:rPr lang="en-US" sz="2400" dirty="0"/>
                        <a:t>217,238</a:t>
                      </a:r>
                    </a:p>
                  </a:txBody>
                  <a:tcPr/>
                </a:tc>
                <a:extLst>
                  <a:ext uri="{0D108BD9-81ED-4DB2-BD59-A6C34878D82A}">
                    <a16:rowId xmlns:a16="http://schemas.microsoft.com/office/drawing/2014/main" val="1485655510"/>
                  </a:ext>
                </a:extLst>
              </a:tr>
              <a:tr h="370840">
                <a:tc>
                  <a:txBody>
                    <a:bodyPr/>
                    <a:lstStyle/>
                    <a:p>
                      <a:r>
                        <a:rPr lang="en-US" sz="2400" dirty="0"/>
                        <a:t>2020</a:t>
                      </a:r>
                    </a:p>
                  </a:txBody>
                  <a:tcPr/>
                </a:tc>
                <a:tc>
                  <a:txBody>
                    <a:bodyPr/>
                    <a:lstStyle/>
                    <a:p>
                      <a:pPr algn="r"/>
                      <a:r>
                        <a:rPr lang="en-US" sz="2400" dirty="0"/>
                        <a:t>$348,623,788.06</a:t>
                      </a:r>
                    </a:p>
                  </a:txBody>
                  <a:tcPr/>
                </a:tc>
                <a:tc>
                  <a:txBody>
                    <a:bodyPr/>
                    <a:lstStyle/>
                    <a:p>
                      <a:pPr algn="r"/>
                      <a:r>
                        <a:rPr lang="en-US" sz="2400" dirty="0"/>
                        <a:t>191,584</a:t>
                      </a:r>
                    </a:p>
                  </a:txBody>
                  <a:tcPr/>
                </a:tc>
                <a:extLst>
                  <a:ext uri="{0D108BD9-81ED-4DB2-BD59-A6C34878D82A}">
                    <a16:rowId xmlns:a16="http://schemas.microsoft.com/office/drawing/2014/main" val="447114042"/>
                  </a:ext>
                </a:extLst>
              </a:tr>
              <a:tr h="370840">
                <a:tc>
                  <a:txBody>
                    <a:bodyPr/>
                    <a:lstStyle/>
                    <a:p>
                      <a:r>
                        <a:rPr lang="en-US" sz="2400" dirty="0"/>
                        <a:t>2021</a:t>
                      </a:r>
                    </a:p>
                  </a:txBody>
                  <a:tcPr/>
                </a:tc>
                <a:tc>
                  <a:txBody>
                    <a:bodyPr/>
                    <a:lstStyle/>
                    <a:p>
                      <a:pPr algn="r"/>
                      <a:r>
                        <a:rPr lang="en-US" sz="2400" dirty="0"/>
                        <a:t>$347,196,602.01</a:t>
                      </a:r>
                    </a:p>
                  </a:txBody>
                  <a:tcPr/>
                </a:tc>
                <a:tc>
                  <a:txBody>
                    <a:bodyPr/>
                    <a:lstStyle/>
                    <a:p>
                      <a:pPr algn="r"/>
                      <a:r>
                        <a:rPr lang="en-US" sz="2400" dirty="0"/>
                        <a:t>197,869</a:t>
                      </a:r>
                    </a:p>
                  </a:txBody>
                  <a:tcPr/>
                </a:tc>
                <a:extLst>
                  <a:ext uri="{0D108BD9-81ED-4DB2-BD59-A6C34878D82A}">
                    <a16:rowId xmlns:a16="http://schemas.microsoft.com/office/drawing/2014/main" val="2271333196"/>
                  </a:ext>
                </a:extLst>
              </a:tr>
            </a:tbl>
          </a:graphicData>
        </a:graphic>
      </p:graphicFrame>
      <p:sp>
        <p:nvSpPr>
          <p:cNvPr id="4" name="Footer Placeholder 4">
            <a:extLst>
              <a:ext uri="{FF2B5EF4-FFF2-40B4-BE49-F238E27FC236}">
                <a16:creationId xmlns:a16="http://schemas.microsoft.com/office/drawing/2014/main" id="{57575443-6914-48C8-81F6-343965A908B0}"/>
              </a:ext>
            </a:extLst>
          </p:cNvPr>
          <p:cNvSpPr>
            <a:spLocks noGrp="1"/>
          </p:cNvSpPr>
          <p:nvPr>
            <p:ph type="ftr" sz="quarter" idx="3"/>
          </p:nvPr>
        </p:nvSpPr>
        <p:spPr bwMode="black">
          <a:xfrm>
            <a:off x="3302177" y="6356349"/>
            <a:ext cx="5587647"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Working together to fund Minnesota’s future </a:t>
            </a:r>
            <a:r>
              <a:rPr lang="en-US">
                <a:solidFill>
                  <a:schemeClr val="accent1"/>
                </a:solidFill>
              </a:rPr>
              <a:t>|</a:t>
            </a:r>
            <a:r>
              <a:rPr lang="en-US"/>
              <a:t> www.revenue.state.mn.us</a:t>
            </a:r>
            <a:endParaRPr lang="en-US" dirty="0"/>
          </a:p>
        </p:txBody>
      </p:sp>
    </p:spTree>
    <p:extLst>
      <p:ext uri="{BB962C8B-B14F-4D97-AF65-F5344CB8AC3E}">
        <p14:creationId xmlns:p14="http://schemas.microsoft.com/office/powerpoint/2010/main" val="332330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06DB-7179-407B-B64F-0A9434B2F5E6}"/>
              </a:ext>
            </a:extLst>
          </p:cNvPr>
          <p:cNvSpPr>
            <a:spLocks noGrp="1"/>
          </p:cNvSpPr>
          <p:nvPr>
            <p:ph type="title"/>
          </p:nvPr>
        </p:nvSpPr>
        <p:spPr/>
        <p:txBody>
          <a:bodyPr/>
          <a:lstStyle/>
          <a:p>
            <a:r>
              <a:rPr lang="en-US" dirty="0"/>
              <a:t>Payment Agreements</a:t>
            </a:r>
          </a:p>
        </p:txBody>
      </p:sp>
      <p:graphicFrame>
        <p:nvGraphicFramePr>
          <p:cNvPr id="7" name="Content Placeholder 6" descr="Image that explains our Pre-pandemic practice and current practice.">
            <a:extLst>
              <a:ext uri="{FF2B5EF4-FFF2-40B4-BE49-F238E27FC236}">
                <a16:creationId xmlns:a16="http://schemas.microsoft.com/office/drawing/2014/main" id="{9C039891-6C8C-4F9A-8284-F79552990745}"/>
              </a:ext>
            </a:extLst>
          </p:cNvPr>
          <p:cNvGraphicFramePr>
            <a:graphicFrameLocks noGrp="1"/>
          </p:cNvGraphicFramePr>
          <p:nvPr>
            <p:ph idx="1"/>
          </p:nvPr>
        </p:nvGraphicFramePr>
        <p:xfrm>
          <a:off x="590719" y="1634591"/>
          <a:ext cx="10997076" cy="454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DB7E6D0-764E-492D-9F31-4C576319D26F}"/>
              </a:ext>
            </a:extLst>
          </p:cNvPr>
          <p:cNvSpPr>
            <a:spLocks noGrp="1"/>
          </p:cNvSpPr>
          <p:nvPr>
            <p:ph type="dt" sz="half" idx="10"/>
          </p:nvPr>
        </p:nvSpPr>
        <p:spPr bwMode="black">
          <a:xfrm>
            <a:off x="838200" y="6356350"/>
            <a:ext cx="135859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4D5D47-1752-4D84-8BFB-C2F71A34C932}" type="datetime1">
              <a:rPr lang="en-US" smtClean="0"/>
              <a:pPr/>
              <a:t>10/31/2022</a:t>
            </a:fld>
            <a:endParaRPr lang="en-US" dirty="0"/>
          </a:p>
        </p:txBody>
      </p:sp>
      <p:sp>
        <p:nvSpPr>
          <p:cNvPr id="5" name="Footer Placeholder 4">
            <a:extLst>
              <a:ext uri="{FF2B5EF4-FFF2-40B4-BE49-F238E27FC236}">
                <a16:creationId xmlns:a16="http://schemas.microsoft.com/office/drawing/2014/main" id="{98117440-8E42-443A-87ED-7336F917B48C}"/>
              </a:ext>
            </a:extLst>
          </p:cNvPr>
          <p:cNvSpPr>
            <a:spLocks noGrp="1"/>
          </p:cNvSpPr>
          <p:nvPr>
            <p:ph type="ftr" sz="quarter" idx="3"/>
          </p:nvPr>
        </p:nvSpPr>
        <p:spPr bwMode="black">
          <a:xfrm>
            <a:off x="3302177" y="6356349"/>
            <a:ext cx="5587647" cy="365125"/>
          </a:xfrm>
          <a:prstGeom prst="rect">
            <a:avLst/>
          </a:prstGeom>
        </p:spPr>
        <p:txBody>
          <a:bodyPr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Working together to fund Minnesota’s future </a:t>
            </a:r>
            <a:r>
              <a:rPr lang="en-US">
                <a:solidFill>
                  <a:schemeClr val="accent1"/>
                </a:solidFill>
              </a:rPr>
              <a:t>|</a:t>
            </a:r>
            <a:r>
              <a:rPr lang="en-US"/>
              <a:t> www.revenue.state.mn.us</a:t>
            </a:r>
            <a:endParaRPr lang="en-US" dirty="0"/>
          </a:p>
        </p:txBody>
      </p:sp>
      <p:sp>
        <p:nvSpPr>
          <p:cNvPr id="6" name="Slide Number Placeholder 5">
            <a:extLst>
              <a:ext uri="{FF2B5EF4-FFF2-40B4-BE49-F238E27FC236}">
                <a16:creationId xmlns:a16="http://schemas.microsoft.com/office/drawing/2014/main" id="{F4C2258D-EFC7-457B-BABE-367D8CF8C789}"/>
              </a:ext>
            </a:extLst>
          </p:cNvPr>
          <p:cNvSpPr>
            <a:spLocks noGrp="1"/>
          </p:cNvSpPr>
          <p:nvPr>
            <p:ph type="sldNum" sz="quarter" idx="12"/>
          </p:nvPr>
        </p:nvSpPr>
        <p:spPr bwMode="black">
          <a:xfrm>
            <a:off x="9891132" y="6356350"/>
            <a:ext cx="146266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163782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Payment Agreement Defaults</a:t>
            </a:r>
          </a:p>
        </p:txBody>
      </p:sp>
      <p:graphicFrame>
        <p:nvGraphicFramePr>
          <p:cNvPr id="4" name="Table 4">
            <a:extLst>
              <a:ext uri="{FF2B5EF4-FFF2-40B4-BE49-F238E27FC236}">
                <a16:creationId xmlns:a16="http://schemas.microsoft.com/office/drawing/2014/main" id="{DA0FA357-D89A-4A49-8B87-F2D5DCC8D95D}"/>
              </a:ext>
            </a:extLst>
          </p:cNvPr>
          <p:cNvGraphicFramePr>
            <a:graphicFrameLocks noGrp="1"/>
          </p:cNvGraphicFramePr>
          <p:nvPr>
            <p:ph sz="half" idx="2"/>
          </p:nvPr>
        </p:nvGraphicFramePr>
        <p:xfrm>
          <a:off x="585135" y="1581977"/>
          <a:ext cx="5181600" cy="48463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3900306527"/>
                    </a:ext>
                  </a:extLst>
                </a:gridCol>
                <a:gridCol w="1295400">
                  <a:extLst>
                    <a:ext uri="{9D8B030D-6E8A-4147-A177-3AD203B41FA5}">
                      <a16:colId xmlns:a16="http://schemas.microsoft.com/office/drawing/2014/main" val="2598349556"/>
                    </a:ext>
                  </a:extLst>
                </a:gridCol>
                <a:gridCol w="1295400">
                  <a:extLst>
                    <a:ext uri="{9D8B030D-6E8A-4147-A177-3AD203B41FA5}">
                      <a16:colId xmlns:a16="http://schemas.microsoft.com/office/drawing/2014/main" val="328770774"/>
                    </a:ext>
                  </a:extLst>
                </a:gridCol>
                <a:gridCol w="1295400">
                  <a:extLst>
                    <a:ext uri="{9D8B030D-6E8A-4147-A177-3AD203B41FA5}">
                      <a16:colId xmlns:a16="http://schemas.microsoft.com/office/drawing/2014/main" val="243768091"/>
                    </a:ext>
                  </a:extLst>
                </a:gridCol>
              </a:tblGrid>
              <a:tr h="44326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6-Month Default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3594242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Year Created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Payment Plan 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Defaults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Default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4097190"/>
                  </a:ext>
                </a:extLst>
              </a:tr>
              <a:tr h="370840">
                <a:tc>
                  <a:txBody>
                    <a:bodyPr/>
                    <a:lstStyle/>
                    <a:p>
                      <a:r>
                        <a:rPr lang="en-US" sz="24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19,341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526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38073"/>
                  </a:ext>
                </a:extLst>
              </a:tr>
              <a:tr h="370840">
                <a:tc>
                  <a:txBody>
                    <a:bodyPr/>
                    <a:lstStyle/>
                    <a:p>
                      <a:r>
                        <a:rPr lang="en-US" sz="24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51,432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3,504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6.81%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1268565"/>
                  </a:ext>
                </a:extLst>
              </a:tr>
              <a:tr h="370840">
                <a:tc>
                  <a:txBody>
                    <a:bodyPr/>
                    <a:lstStyle/>
                    <a:p>
                      <a:r>
                        <a:rPr lang="en-US" sz="2400"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58,500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4,565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1198155"/>
                  </a:ext>
                </a:extLst>
              </a:tr>
              <a:tr h="370840">
                <a:tc>
                  <a:txBody>
                    <a:bodyPr/>
                    <a:lstStyle/>
                    <a:p>
                      <a:r>
                        <a:rPr lang="en-US" sz="2400"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84,715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7,393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3653143"/>
                  </a:ext>
                </a:extLst>
              </a:tr>
              <a:tr h="370840">
                <a:tc>
                  <a:txBody>
                    <a:bodyPr/>
                    <a:lstStyle/>
                    <a:p>
                      <a:r>
                        <a:rPr lang="en-US" sz="2400" dirty="0"/>
                        <a:t>2108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84,875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7,661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9.03%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1835874"/>
                  </a:ext>
                </a:extLst>
              </a:tr>
              <a:tr h="370840">
                <a:tc>
                  <a:txBody>
                    <a:bodyPr/>
                    <a:lstStyle/>
                    <a:p>
                      <a:r>
                        <a:rPr lang="en-US" sz="2400"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78,399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6,930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662081"/>
                  </a:ext>
                </a:extLst>
              </a:tr>
              <a:tr h="370840">
                <a:tc>
                  <a:txBody>
                    <a:bodyPr/>
                    <a:lstStyle/>
                    <a:p>
                      <a:r>
                        <a:rPr lang="en-US" sz="2400"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76,096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6,768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2868804"/>
                  </a:ext>
                </a:extLst>
              </a:tr>
            </a:tbl>
          </a:graphicData>
        </a:graphic>
      </p:graphicFrame>
      <p:graphicFrame>
        <p:nvGraphicFramePr>
          <p:cNvPr id="3" name="Table 3">
            <a:extLst>
              <a:ext uri="{FF2B5EF4-FFF2-40B4-BE49-F238E27FC236}">
                <a16:creationId xmlns:a16="http://schemas.microsoft.com/office/drawing/2014/main" id="{9DC43F6C-5D4B-4F80-802D-1887C3EB7C62}"/>
              </a:ext>
            </a:extLst>
          </p:cNvPr>
          <p:cNvGraphicFramePr>
            <a:graphicFrameLocks noGrp="1"/>
          </p:cNvGraphicFramePr>
          <p:nvPr>
            <p:ph sz="half" idx="1"/>
          </p:nvPr>
        </p:nvGraphicFramePr>
        <p:xfrm>
          <a:off x="6425266" y="1581977"/>
          <a:ext cx="5181600" cy="48463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3824034529"/>
                    </a:ext>
                  </a:extLst>
                </a:gridCol>
                <a:gridCol w="1295400">
                  <a:extLst>
                    <a:ext uri="{9D8B030D-6E8A-4147-A177-3AD203B41FA5}">
                      <a16:colId xmlns:a16="http://schemas.microsoft.com/office/drawing/2014/main" val="4229587599"/>
                    </a:ext>
                  </a:extLst>
                </a:gridCol>
                <a:gridCol w="1295400">
                  <a:extLst>
                    <a:ext uri="{9D8B030D-6E8A-4147-A177-3AD203B41FA5}">
                      <a16:colId xmlns:a16="http://schemas.microsoft.com/office/drawing/2014/main" val="1630195433"/>
                    </a:ext>
                  </a:extLst>
                </a:gridCol>
                <a:gridCol w="1295400">
                  <a:extLst>
                    <a:ext uri="{9D8B030D-6E8A-4147-A177-3AD203B41FA5}">
                      <a16:colId xmlns:a16="http://schemas.microsoft.com/office/drawing/2014/main" val="1875190784"/>
                    </a:ext>
                  </a:extLst>
                </a:gridCol>
              </a:tblGrid>
              <a:tr h="370840">
                <a:tc gridSpan="4">
                  <a:txBody>
                    <a:bodyPr/>
                    <a:lstStyle/>
                    <a:p>
                      <a:r>
                        <a:rPr lang="en-US" sz="2400" dirty="0"/>
                        <a:t>1-Year Default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13183272"/>
                  </a:ext>
                </a:extLst>
              </a:tr>
              <a:tr h="370840">
                <a:tc>
                  <a:txBody>
                    <a:bodyPr/>
                    <a:lstStyle/>
                    <a:p>
                      <a:r>
                        <a:rPr lang="en-US" sz="2400" dirty="0"/>
                        <a:t>Year Created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Payment Plan 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Defaults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Default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634321"/>
                  </a:ext>
                </a:extLst>
              </a:tr>
              <a:tr h="370840">
                <a:tc>
                  <a:txBody>
                    <a:bodyPr/>
                    <a:lstStyle/>
                    <a:p>
                      <a:r>
                        <a:rPr lang="en-US" sz="24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19,334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526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2.72%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845371"/>
                  </a:ext>
                </a:extLst>
              </a:tr>
              <a:tr h="370840">
                <a:tc>
                  <a:txBody>
                    <a:bodyPr/>
                    <a:lstStyle/>
                    <a:p>
                      <a:r>
                        <a:rPr lang="en-US" sz="24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51,432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4,417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843927"/>
                  </a:ext>
                </a:extLst>
              </a:tr>
              <a:tr h="370840">
                <a:tc>
                  <a:txBody>
                    <a:bodyPr/>
                    <a:lstStyle/>
                    <a:p>
                      <a:r>
                        <a:rPr lang="en-US" sz="2400"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58,500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5,920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149650"/>
                  </a:ext>
                </a:extLst>
              </a:tr>
              <a:tr h="370840">
                <a:tc>
                  <a:txBody>
                    <a:bodyPr/>
                    <a:lstStyle/>
                    <a:p>
                      <a:r>
                        <a:rPr lang="en-US" sz="2400" dirty="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84,715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9,651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180708"/>
                  </a:ext>
                </a:extLst>
              </a:tr>
              <a:tr h="370840">
                <a:tc>
                  <a:txBody>
                    <a:bodyPr/>
                    <a:lstStyle/>
                    <a:p>
                      <a:r>
                        <a:rPr lang="en-US" sz="2400" dirty="0"/>
                        <a:t>2108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84,875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11.78%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6173715"/>
                  </a:ext>
                </a:extLst>
              </a:tr>
              <a:tr h="370840">
                <a:tc>
                  <a:txBody>
                    <a:bodyPr/>
                    <a:lstStyle/>
                    <a:p>
                      <a:r>
                        <a:rPr lang="en-US" sz="2400" dirty="0"/>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78,399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9,069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11.57%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570890"/>
                  </a:ext>
                </a:extLst>
              </a:tr>
              <a:tr h="370840">
                <a:tc>
                  <a:txBody>
                    <a:bodyPr/>
                    <a:lstStyle/>
                    <a:p>
                      <a:r>
                        <a:rPr lang="en-US" sz="2400"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76,096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8,874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a:t>11.66%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5453904"/>
                  </a:ext>
                </a:extLst>
              </a:tr>
            </a:tbl>
          </a:graphicData>
        </a:graphic>
      </p:graphicFrame>
    </p:spTree>
    <p:extLst>
      <p:ext uri="{BB962C8B-B14F-4D97-AF65-F5344CB8AC3E}">
        <p14:creationId xmlns:p14="http://schemas.microsoft.com/office/powerpoint/2010/main" val="4204767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c09875fe-0bc8-428a-9c07-bd82fb1582f5"/>
</p:tagLst>
</file>

<file path=ppt/theme/theme1.xml><?xml version="1.0" encoding="utf-8"?>
<a:theme xmlns:a="http://schemas.openxmlformats.org/drawingml/2006/main" name="FAST">
  <a:themeElements>
    <a:clrScheme name="FAST">
      <a:dk1>
        <a:srgbClr val="58595B"/>
      </a:dk1>
      <a:lt1>
        <a:srgbClr val="FFFFFF"/>
      </a:lt1>
      <a:dk2>
        <a:srgbClr val="808285"/>
      </a:dk2>
      <a:lt2>
        <a:srgbClr val="FFFFFF"/>
      </a:lt2>
      <a:accent1>
        <a:srgbClr val="0066B3"/>
      </a:accent1>
      <a:accent2>
        <a:srgbClr val="18AD85"/>
      </a:accent2>
      <a:accent3>
        <a:srgbClr val="8DC43F"/>
      </a:accent3>
      <a:accent4>
        <a:srgbClr val="114066"/>
      </a:accent4>
      <a:accent5>
        <a:srgbClr val="F8991D"/>
      </a:accent5>
      <a:accent6>
        <a:srgbClr val="F05423"/>
      </a:accent6>
      <a:hlink>
        <a:srgbClr val="6ECDB2"/>
      </a:hlink>
      <a:folHlink>
        <a:srgbClr val="4D93C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DC17C56E-E676-CD46-93F7-A080E4F52BE2}" vid="{3BB03E47-9CAC-0A48-A381-6DC93D626B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Compliance 2022 PPT Template</Template>
  <TotalTime>2474</TotalTime>
  <Words>1489</Words>
  <Application>Microsoft Office PowerPoint</Application>
  <PresentationFormat>Widescreen</PresentationFormat>
  <Paragraphs>355</Paragraphs>
  <Slides>22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Century Gothic</vt:lpstr>
      <vt:lpstr>Franklin Gothic Book</vt:lpstr>
      <vt:lpstr>Franklin Gothic Medium</vt:lpstr>
      <vt:lpstr>NeueHaasGroteskText Std</vt:lpstr>
      <vt:lpstr>Symbol</vt:lpstr>
      <vt:lpstr>Wingdings 3</vt:lpstr>
      <vt:lpstr>FAST</vt:lpstr>
      <vt:lpstr>Trends in Collections</vt:lpstr>
      <vt:lpstr>Questions…</vt:lpstr>
      <vt:lpstr>Trends in Collections</vt:lpstr>
      <vt:lpstr>Introductions: Collections Breakout</vt:lpstr>
      <vt:lpstr>Equitable Collections in Minnesota</vt:lpstr>
      <vt:lpstr>Our Response to COVID-19</vt:lpstr>
      <vt:lpstr>Dollars Collected and Debts Closed</vt:lpstr>
      <vt:lpstr>Payment Agreements</vt:lpstr>
      <vt:lpstr>Payment Agreement Defaults</vt:lpstr>
      <vt:lpstr>Levy Reductions</vt:lpstr>
      <vt:lpstr>Recommendations</vt:lpstr>
      <vt:lpstr>Customer Service Recommendations</vt:lpstr>
      <vt:lpstr>Work Item Inventory</vt:lpstr>
      <vt:lpstr>Wage Levy Approach in South Carolina</vt:lpstr>
      <vt:lpstr>Evolving Wage Levy Enforcement</vt:lpstr>
      <vt:lpstr>Evolving Wage Levy Enforcement</vt:lpstr>
      <vt:lpstr>Evolving Wage Levy Enforcement</vt:lpstr>
      <vt:lpstr>Out of State Collections in Pennsylvania</vt:lpstr>
      <vt:lpstr>Out of State Collections in Pennsylvania</vt:lpstr>
      <vt:lpstr>Maximizing OCAs in Illinois</vt:lpstr>
      <vt:lpstr>Contact Information</vt:lpstr>
      <vt:lpstr>PowerPoint Presentation</vt:lpstr>
    </vt:vector>
  </TitlesOfParts>
  <Company>Fast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Collections</dc:title>
  <dc:creator>Sarah Meyers</dc:creator>
  <cp:lastModifiedBy>Sarah Meyers</cp:lastModifiedBy>
  <cp:revision>60</cp:revision>
  <dcterms:created xsi:type="dcterms:W3CDTF">2022-10-26T18:56:42Z</dcterms:created>
  <dcterms:modified xsi:type="dcterms:W3CDTF">2022-10-31T14:40:23Z</dcterms:modified>
</cp:coreProperties>
</file>